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3" r:id="rId1"/>
  </p:sldMasterIdLst>
  <p:notesMasterIdLst>
    <p:notesMasterId r:id="rId22"/>
  </p:notesMasterIdLst>
  <p:sldIdLst>
    <p:sldId id="256" r:id="rId2"/>
    <p:sldId id="262" r:id="rId3"/>
    <p:sldId id="257" r:id="rId4"/>
    <p:sldId id="269" r:id="rId5"/>
    <p:sldId id="267" r:id="rId6"/>
    <p:sldId id="268" r:id="rId7"/>
    <p:sldId id="260" r:id="rId8"/>
    <p:sldId id="274" r:id="rId9"/>
    <p:sldId id="280" r:id="rId10"/>
    <p:sldId id="258" r:id="rId11"/>
    <p:sldId id="259" r:id="rId12"/>
    <p:sldId id="279" r:id="rId13"/>
    <p:sldId id="266" r:id="rId14"/>
    <p:sldId id="271" r:id="rId15"/>
    <p:sldId id="263" r:id="rId16"/>
    <p:sldId id="272" r:id="rId17"/>
    <p:sldId id="277" r:id="rId18"/>
    <p:sldId id="276" r:id="rId19"/>
    <p:sldId id="278" r:id="rId20"/>
    <p:sldId id="261"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OLUWANIMOFE Salami" initials="TS" lastIdx="2" clrIdx="0">
    <p:extLst>
      <p:ext uri="{19B8F6BF-5375-455C-9EA6-DF929625EA0E}">
        <p15:presenceInfo xmlns:p15="http://schemas.microsoft.com/office/powerpoint/2012/main" userId="acb0d779-0a03-4058-a25d-7b186d0a306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9AAD2"/>
    <a:srgbClr val="3B8CB8"/>
    <a:srgbClr val="44A1CC"/>
    <a:srgbClr val="48A9D2"/>
    <a:srgbClr val="2BCD38"/>
    <a:srgbClr val="45A3CE"/>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26"/>
    <p:restoredTop sz="74767"/>
  </p:normalViewPr>
  <p:slideViewPr>
    <p:cSldViewPr snapToGrid="0" snapToObjects="1">
      <p:cViewPr varScale="1">
        <p:scale>
          <a:sx n="96" d="100"/>
          <a:sy n="96" d="100"/>
        </p:scale>
        <p:origin x="94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5-17T15:47:40.778" idx="2">
    <p:pos x="10" y="10"/>
    <p:text>Mention that IaaS &amp; PaaS are omitted for simplicity </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81170C-3797-144A-B636-3B0B12243D34}" type="datetimeFigureOut">
              <a:rPr lang="en-US" smtClean="0"/>
              <a:t>5/29/18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C5D35-B47B-7E41-8FEF-F405FD5CA633}" type="slidenum">
              <a:rPr lang="en-US" smtClean="0"/>
              <a:t>‹#›</a:t>
            </a:fld>
            <a:endParaRPr lang="en-US"/>
          </a:p>
        </p:txBody>
      </p:sp>
    </p:spTree>
    <p:extLst>
      <p:ext uri="{BB962C8B-B14F-4D97-AF65-F5344CB8AC3E}">
        <p14:creationId xmlns:p14="http://schemas.microsoft.com/office/powerpoint/2010/main" val="1090110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7C5D35-B47B-7E41-8FEF-F405FD5CA633}" type="slidenum">
              <a:rPr lang="en-US" smtClean="0"/>
              <a:t>2</a:t>
            </a:fld>
            <a:endParaRPr lang="en-US"/>
          </a:p>
        </p:txBody>
      </p:sp>
    </p:spTree>
    <p:extLst>
      <p:ext uri="{BB962C8B-B14F-4D97-AF65-F5344CB8AC3E}">
        <p14:creationId xmlns:p14="http://schemas.microsoft.com/office/powerpoint/2010/main" val="4256114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When we talk about Docker, we are essentially talking about </a:t>
            </a:r>
          </a:p>
          <a:p>
            <a:pPr marL="228600" indent="-228600">
              <a:buFont typeface="+mj-lt"/>
              <a:buAutoNum type="arabicPeriod"/>
            </a:pPr>
            <a:r>
              <a:rPr lang="en-US" dirty="0"/>
              <a:t>The Docker image format, which is the equivalent to a Java class in the sense that we can create instances from this image format</a:t>
            </a:r>
          </a:p>
          <a:p>
            <a:pPr marL="228600" indent="-228600">
              <a:buFont typeface="+mj-lt"/>
              <a:buAutoNum type="arabicPeriod"/>
            </a:pPr>
            <a:r>
              <a:rPr lang="en-US" dirty="0"/>
              <a:t>We then have the Docker engine which takes care of creating and managing these containers </a:t>
            </a:r>
          </a:p>
        </p:txBody>
      </p:sp>
      <p:sp>
        <p:nvSpPr>
          <p:cNvPr id="4" name="Slide Number Placeholder 3"/>
          <p:cNvSpPr>
            <a:spLocks noGrp="1"/>
          </p:cNvSpPr>
          <p:nvPr>
            <p:ph type="sldNum" sz="quarter" idx="10"/>
          </p:nvPr>
        </p:nvSpPr>
        <p:spPr/>
        <p:txBody>
          <a:bodyPr/>
          <a:lstStyle/>
          <a:p>
            <a:fld id="{507C5D35-B47B-7E41-8FEF-F405FD5CA633}" type="slidenum">
              <a:rPr lang="en-US" smtClean="0"/>
              <a:t>15</a:t>
            </a:fld>
            <a:endParaRPr lang="en-US"/>
          </a:p>
        </p:txBody>
      </p:sp>
    </p:spTree>
    <p:extLst>
      <p:ext uri="{BB962C8B-B14F-4D97-AF65-F5344CB8AC3E}">
        <p14:creationId xmlns:p14="http://schemas.microsoft.com/office/powerpoint/2010/main" val="3082945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7C5D35-B47B-7E41-8FEF-F405FD5CA633}" type="slidenum">
              <a:rPr lang="en-US" smtClean="0"/>
              <a:t>16</a:t>
            </a:fld>
            <a:endParaRPr lang="en-US"/>
          </a:p>
        </p:txBody>
      </p:sp>
    </p:spTree>
    <p:extLst>
      <p:ext uri="{BB962C8B-B14F-4D97-AF65-F5344CB8AC3E}">
        <p14:creationId xmlns:p14="http://schemas.microsoft.com/office/powerpoint/2010/main" val="92818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in this example we have a </a:t>
            </a:r>
            <a:r>
              <a:rPr lang="en-US" dirty="0" err="1"/>
              <a:t>Dockerfile</a:t>
            </a:r>
            <a:r>
              <a:rPr lang="en-US" dirty="0"/>
              <a:t> for a custom built </a:t>
            </a:r>
            <a:r>
              <a:rPr lang="en-US" dirty="0" err="1"/>
              <a:t>nginx</a:t>
            </a:r>
            <a:r>
              <a:rPr lang="en-US" dirty="0"/>
              <a:t> running on ubuntu </a:t>
            </a:r>
          </a:p>
          <a:p>
            <a:pPr marL="171450" indent="-171450">
              <a:buFont typeface="Arial" panose="020B0604020202020204" pitchFamily="34" charset="0"/>
              <a:buChar char="•"/>
            </a:pPr>
            <a:r>
              <a:rPr lang="en-US" dirty="0"/>
              <a:t>FROM is the starting point for every </a:t>
            </a:r>
            <a:r>
              <a:rPr lang="en-US" dirty="0" err="1"/>
              <a:t>Dockerfile</a:t>
            </a:r>
            <a:r>
              <a:rPr lang="en-US" dirty="0"/>
              <a:t>. It tells you where your image starts from – this is great as you don’t have to worry about standard applications / components e.g. the ubuntu image has the minimum </a:t>
            </a:r>
            <a:r>
              <a:rPr lang="en-US" dirty="0" err="1"/>
              <a:t>requiremenets</a:t>
            </a:r>
            <a:r>
              <a:rPr lang="en-US" dirty="0"/>
              <a:t> for running ubuntu in its layer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LABEL allows you to set metadata for your image</a:t>
            </a:r>
          </a:p>
          <a:p>
            <a:pPr marL="171450" indent="-171450">
              <a:buFont typeface="Arial" panose="020B0604020202020204" pitchFamily="34" charset="0"/>
              <a:buChar char="•"/>
            </a:pPr>
            <a:r>
              <a:rPr lang="en-US" dirty="0"/>
              <a:t>RUN runs a command and commits the result to the image</a:t>
            </a:r>
          </a:p>
          <a:p>
            <a:pPr marL="171450" indent="-171450">
              <a:buFont typeface="Arial" panose="020B0604020202020204" pitchFamily="34" charset="0"/>
              <a:buChar char="•"/>
            </a:pPr>
            <a:r>
              <a:rPr lang="en-US" dirty="0"/>
              <a:t>CMD/ENTRYPOINT sets the default command to run when you enter the container</a:t>
            </a:r>
          </a:p>
          <a:p>
            <a:pPr marL="171450" indent="-171450">
              <a:buFont typeface="Arial" panose="020B0604020202020204" pitchFamily="34" charset="0"/>
              <a:buChar char="•"/>
            </a:pPr>
            <a:r>
              <a:rPr lang="en-US" dirty="0"/>
              <a:t>EXPOSE allows you to access your application outside of the container </a:t>
            </a:r>
          </a:p>
        </p:txBody>
      </p:sp>
      <p:sp>
        <p:nvSpPr>
          <p:cNvPr id="4" name="Slide Number Placeholder 3"/>
          <p:cNvSpPr>
            <a:spLocks noGrp="1"/>
          </p:cNvSpPr>
          <p:nvPr>
            <p:ph type="sldNum" sz="quarter" idx="10"/>
          </p:nvPr>
        </p:nvSpPr>
        <p:spPr/>
        <p:txBody>
          <a:bodyPr/>
          <a:lstStyle/>
          <a:p>
            <a:fld id="{507C5D35-B47B-7E41-8FEF-F405FD5CA633}" type="slidenum">
              <a:rPr lang="en-US" smtClean="0"/>
              <a:t>17</a:t>
            </a:fld>
            <a:endParaRPr lang="en-US"/>
          </a:p>
        </p:txBody>
      </p:sp>
    </p:spTree>
    <p:extLst>
      <p:ext uri="{BB962C8B-B14F-4D97-AF65-F5344CB8AC3E}">
        <p14:creationId xmlns:p14="http://schemas.microsoft.com/office/powerpoint/2010/main" val="731541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i="0" dirty="0"/>
              <a:t>Each line in the </a:t>
            </a:r>
            <a:r>
              <a:rPr lang="en-US" i="0" dirty="0" err="1"/>
              <a:t>Dockerfile</a:t>
            </a:r>
            <a:r>
              <a:rPr lang="en-US" i="0" dirty="0"/>
              <a:t> translates to a separate layer within the docker image</a:t>
            </a:r>
          </a:p>
          <a:p>
            <a:pPr marL="171450" indent="-171450">
              <a:buFont typeface="Arial" panose="020B0604020202020204" pitchFamily="34" charset="0"/>
              <a:buChar char="•"/>
            </a:pPr>
            <a:r>
              <a:rPr lang="en-US" i="0" dirty="0"/>
              <a:t>Here our application image is 177MB which starts up containers in under a second</a:t>
            </a:r>
          </a:p>
          <a:p>
            <a:pPr marL="171450" indent="-171450">
              <a:buFont typeface="Arial" panose="020B0604020202020204" pitchFamily="34" charset="0"/>
              <a:buChar char="•"/>
            </a:pPr>
            <a:r>
              <a:rPr lang="en-US" i="0" dirty="0"/>
              <a:t>In the diagram the ubuntu layer is a single layer but realistically, it contains about 4/5 more layers and is can be thought of as the link to the ubuntu </a:t>
            </a:r>
            <a:r>
              <a:rPr lang="en-US" i="0" dirty="0" err="1"/>
              <a:t>Dockerfile</a:t>
            </a:r>
            <a:endParaRPr lang="en-US" i="0" dirty="0"/>
          </a:p>
          <a:p>
            <a:pPr marL="171450" indent="-171450">
              <a:buFont typeface="Arial" panose="020B0604020202020204" pitchFamily="34" charset="0"/>
              <a:buChar char="•"/>
            </a:pPr>
            <a:r>
              <a:rPr lang="en-US" i="0" dirty="0"/>
              <a:t>When building the image, the </a:t>
            </a:r>
            <a:r>
              <a:rPr lang="en-US" i="0" dirty="0" err="1"/>
              <a:t>Dockerfile</a:t>
            </a:r>
            <a:r>
              <a:rPr lang="en-US" i="0" dirty="0"/>
              <a:t> pulls the ubuntu image from the official docker registry on </a:t>
            </a:r>
            <a:r>
              <a:rPr lang="en-US" i="0" dirty="0" err="1"/>
              <a:t>DockerHub</a:t>
            </a:r>
            <a:r>
              <a:rPr lang="en-US" i="0" dirty="0"/>
              <a:t> </a:t>
            </a:r>
          </a:p>
          <a:p>
            <a:pPr marL="171450" indent="-171450">
              <a:buFont typeface="Arial" panose="020B0604020202020204" pitchFamily="34" charset="0"/>
              <a:buChar char="•"/>
            </a:pPr>
            <a:r>
              <a:rPr lang="en-US" i="0" dirty="0"/>
              <a:t>The nice thing about this image format is that if you create or use another image using </a:t>
            </a:r>
            <a:r>
              <a:rPr lang="en-US" i="0" dirty="0" err="1"/>
              <a:t>ubunt</a:t>
            </a:r>
            <a:r>
              <a:rPr lang="en-US" i="0" dirty="0"/>
              <a:t>, Docker will use the local cache of this layer and any other layers you had that were the same and will only pull in the diff layers – so running the default ubuntu image wouldn’t take up any storage since the image is used within </a:t>
            </a:r>
            <a:r>
              <a:rPr lang="en-US" i="0" dirty="0" err="1"/>
              <a:t>nginx</a:t>
            </a:r>
            <a:endParaRPr lang="en-US" i="0" dirty="0"/>
          </a:p>
        </p:txBody>
      </p:sp>
      <p:sp>
        <p:nvSpPr>
          <p:cNvPr id="4" name="Slide Number Placeholder 3"/>
          <p:cNvSpPr>
            <a:spLocks noGrp="1"/>
          </p:cNvSpPr>
          <p:nvPr>
            <p:ph type="sldNum" sz="quarter" idx="10"/>
          </p:nvPr>
        </p:nvSpPr>
        <p:spPr/>
        <p:txBody>
          <a:bodyPr/>
          <a:lstStyle/>
          <a:p>
            <a:fld id="{507C5D35-B47B-7E41-8FEF-F405FD5CA633}" type="slidenum">
              <a:rPr lang="en-US" smtClean="0"/>
              <a:t>18</a:t>
            </a:fld>
            <a:endParaRPr lang="en-US"/>
          </a:p>
        </p:txBody>
      </p:sp>
    </p:spTree>
    <p:extLst>
      <p:ext uri="{BB962C8B-B14F-4D97-AF65-F5344CB8AC3E}">
        <p14:creationId xmlns:p14="http://schemas.microsoft.com/office/powerpoint/2010/main" val="13921596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7C5D35-B47B-7E41-8FEF-F405FD5CA633}" type="slidenum">
              <a:rPr lang="en-US" smtClean="0"/>
              <a:t>19</a:t>
            </a:fld>
            <a:endParaRPr lang="en-US"/>
          </a:p>
        </p:txBody>
      </p:sp>
    </p:spTree>
    <p:extLst>
      <p:ext uri="{BB962C8B-B14F-4D97-AF65-F5344CB8AC3E}">
        <p14:creationId xmlns:p14="http://schemas.microsoft.com/office/powerpoint/2010/main" val="1670969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7C5D35-B47B-7E41-8FEF-F405FD5CA633}" type="slidenum">
              <a:rPr lang="en-US" smtClean="0"/>
              <a:t>20</a:t>
            </a:fld>
            <a:endParaRPr lang="en-US"/>
          </a:p>
        </p:txBody>
      </p:sp>
    </p:spTree>
    <p:extLst>
      <p:ext uri="{BB962C8B-B14F-4D97-AF65-F5344CB8AC3E}">
        <p14:creationId xmlns:p14="http://schemas.microsoft.com/office/powerpoint/2010/main" val="4005577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look at why containers are here we have to look at the change in attitudes of consumers using software.</a:t>
            </a:r>
          </a:p>
          <a:p>
            <a:pPr marL="171450" indent="-171450">
              <a:buFont typeface="Arial" panose="020B0604020202020204" pitchFamily="34" charset="0"/>
              <a:buChar char="•"/>
            </a:pPr>
            <a:r>
              <a:rPr lang="en-US" dirty="0"/>
              <a:t>Traditionally, a customer would have to spend significant effort downloading, installing and configuring vendor software. </a:t>
            </a:r>
          </a:p>
          <a:p>
            <a:pPr marL="171450" indent="-171450">
              <a:buFont typeface="Arial" panose="020B0604020202020204" pitchFamily="34" charset="0"/>
              <a:buChar char="•"/>
            </a:pPr>
            <a:r>
              <a:rPr lang="en-US" dirty="0"/>
              <a:t>You could spend a week to have fully functional software on-</a:t>
            </a:r>
            <a:r>
              <a:rPr lang="en-US" dirty="0" err="1"/>
              <a:t>prem</a:t>
            </a:r>
            <a:r>
              <a:rPr lang="en-US" dirty="0"/>
              <a:t> especially if you have to worry about fun things such as verifying security </a:t>
            </a:r>
          </a:p>
          <a:p>
            <a:pPr marL="171450" indent="-171450">
              <a:buFont typeface="Arial" panose="020B0604020202020204" pitchFamily="34" charset="0"/>
              <a:buChar char="•"/>
            </a:pPr>
            <a:r>
              <a:rPr lang="en-US" dirty="0"/>
              <a:t>Most customers especially smaller business are not looking for on-</a:t>
            </a:r>
            <a:r>
              <a:rPr lang="en-US" dirty="0" err="1"/>
              <a:t>prem</a:t>
            </a:r>
            <a:r>
              <a:rPr lang="en-US" dirty="0"/>
              <a:t> solutions but dependent on their requirements will be buying SaaS (Software-as-a-service)</a:t>
            </a:r>
          </a:p>
          <a:p>
            <a:pPr marL="171450" indent="-171450">
              <a:buFont typeface="Arial" panose="020B0604020202020204" pitchFamily="34" charset="0"/>
              <a:buChar char="•"/>
            </a:pPr>
            <a:r>
              <a:rPr lang="en-US" dirty="0"/>
              <a:t>The main advantage of buying </a:t>
            </a:r>
            <a:r>
              <a:rPr lang="en-US" dirty="0" err="1"/>
              <a:t>XaaS</a:t>
            </a:r>
            <a:r>
              <a:rPr lang="en-US" dirty="0"/>
              <a:t> is that you pay someone else to do the bits they do well so you can focus more time and resources on what you actually care about </a:t>
            </a:r>
          </a:p>
        </p:txBody>
      </p:sp>
      <p:sp>
        <p:nvSpPr>
          <p:cNvPr id="4" name="Slide Number Placeholder 3"/>
          <p:cNvSpPr>
            <a:spLocks noGrp="1"/>
          </p:cNvSpPr>
          <p:nvPr>
            <p:ph type="sldNum" sz="quarter" idx="10"/>
          </p:nvPr>
        </p:nvSpPr>
        <p:spPr/>
        <p:txBody>
          <a:bodyPr/>
          <a:lstStyle/>
          <a:p>
            <a:fld id="{507C5D35-B47B-7E41-8FEF-F405FD5CA633}" type="slidenum">
              <a:rPr lang="en-US" smtClean="0"/>
              <a:t>4</a:t>
            </a:fld>
            <a:endParaRPr lang="en-US"/>
          </a:p>
        </p:txBody>
      </p:sp>
    </p:spTree>
    <p:extLst>
      <p:ext uri="{BB962C8B-B14F-4D97-AF65-F5344CB8AC3E}">
        <p14:creationId xmlns:p14="http://schemas.microsoft.com/office/powerpoint/2010/main" val="3567068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more people have begun to consume their software as a service, the way in which developments teams develop software has also had to evolve.</a:t>
            </a:r>
          </a:p>
          <a:p>
            <a:pPr marL="171450" indent="-171450">
              <a:buFont typeface="Arial" panose="020B0604020202020204" pitchFamily="34" charset="0"/>
              <a:buChar char="•"/>
            </a:pPr>
            <a:r>
              <a:rPr lang="en-US" dirty="0"/>
              <a:t>We’ve gone from banging in all the features we can think of over long periods of time to developing smaller sets of services in agile cycles </a:t>
            </a:r>
          </a:p>
          <a:p>
            <a:pPr marL="171450" indent="-171450">
              <a:buFont typeface="Arial" panose="020B0604020202020204" pitchFamily="34" charset="0"/>
              <a:buChar char="•"/>
            </a:pPr>
            <a:r>
              <a:rPr lang="en-US" dirty="0"/>
              <a:t>We now write micro-services!</a:t>
            </a:r>
          </a:p>
          <a:p>
            <a:pPr marL="171450" indent="-171450">
              <a:buFont typeface="Arial" panose="020B0604020202020204" pitchFamily="34" charset="0"/>
              <a:buChar char="•"/>
            </a:pPr>
            <a:r>
              <a:rPr lang="en-US" dirty="0"/>
              <a:t>Additional services can be created by a combination of re-using existing components and adding the new functionality saving time and monetary efforts </a:t>
            </a:r>
          </a:p>
          <a:p>
            <a:pPr marL="171450" indent="-171450">
              <a:buFont typeface="Arial" panose="020B0604020202020204" pitchFamily="34" charset="0"/>
              <a:buChar char="•"/>
            </a:pPr>
            <a:r>
              <a:rPr lang="en-US" dirty="0"/>
              <a:t>Scaling can be done to the critical components rather than the entire product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Developing micro-services makes it easier to do agile </a:t>
            </a:r>
            <a:r>
              <a:rPr lang="en-US" dirty="0">
                <a:sym typeface="Wingdings" pitchFamily="2" charset="2"/>
              </a:rPr>
              <a:t> you can develop, test and upgrade components that are even running in live environments easier and faster.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ym typeface="Wingdings" pitchFamily="2" charset="2"/>
              </a:rPr>
              <a:t>Customers know that all software has bugs. A customer is more concerned about how quick bugs get fixed and expects fixes to happen seamlessly</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507C5D35-B47B-7E41-8FEF-F405FD5CA633}" type="slidenum">
              <a:rPr lang="en-US" smtClean="0"/>
              <a:t>5</a:t>
            </a:fld>
            <a:endParaRPr lang="en-US"/>
          </a:p>
        </p:txBody>
      </p:sp>
    </p:spTree>
    <p:extLst>
      <p:ext uri="{BB962C8B-B14F-4D97-AF65-F5344CB8AC3E}">
        <p14:creationId xmlns:p14="http://schemas.microsoft.com/office/powerpoint/2010/main" val="4021145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a:t>
            </a:r>
            <a:r>
              <a:rPr lang="en-US" b="0" dirty="0"/>
              <a:t>ing the time </a:t>
            </a:r>
          </a:p>
          <a:p>
            <a:endParaRPr lang="en-US" b="0" dirty="0"/>
          </a:p>
          <a:p>
            <a:r>
              <a:rPr lang="en-US" b="0" dirty="0"/>
              <a:t>Basically talk about how the development team for Heroku have experience with running and scaling thousands of services and have come up with a set of principles that should be followed when developing SaaS applications </a:t>
            </a:r>
            <a:endParaRPr lang="en-US" dirty="0"/>
          </a:p>
        </p:txBody>
      </p:sp>
      <p:sp>
        <p:nvSpPr>
          <p:cNvPr id="4" name="Slide Number Placeholder 3"/>
          <p:cNvSpPr>
            <a:spLocks noGrp="1"/>
          </p:cNvSpPr>
          <p:nvPr>
            <p:ph type="sldNum" sz="quarter" idx="10"/>
          </p:nvPr>
        </p:nvSpPr>
        <p:spPr/>
        <p:txBody>
          <a:bodyPr/>
          <a:lstStyle/>
          <a:p>
            <a:fld id="{507C5D35-B47B-7E41-8FEF-F405FD5CA633}" type="slidenum">
              <a:rPr lang="en-US" smtClean="0"/>
              <a:t>6</a:t>
            </a:fld>
            <a:endParaRPr lang="en-US"/>
          </a:p>
        </p:txBody>
      </p:sp>
    </p:spTree>
    <p:extLst>
      <p:ext uri="{BB962C8B-B14F-4D97-AF65-F5344CB8AC3E}">
        <p14:creationId xmlns:p14="http://schemas.microsoft.com/office/powerpoint/2010/main" val="456800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A container contains = container securely isolates resources and processes from both the host and other containers </a:t>
            </a:r>
          </a:p>
        </p:txBody>
      </p:sp>
      <p:sp>
        <p:nvSpPr>
          <p:cNvPr id="4" name="Slide Number Placeholder 3"/>
          <p:cNvSpPr>
            <a:spLocks noGrp="1"/>
          </p:cNvSpPr>
          <p:nvPr>
            <p:ph type="sldNum" sz="quarter" idx="10"/>
          </p:nvPr>
        </p:nvSpPr>
        <p:spPr/>
        <p:txBody>
          <a:bodyPr/>
          <a:lstStyle/>
          <a:p>
            <a:fld id="{507C5D35-B47B-7E41-8FEF-F405FD5CA633}" type="slidenum">
              <a:rPr lang="en-US" smtClean="0"/>
              <a:t>8</a:t>
            </a:fld>
            <a:endParaRPr lang="en-US"/>
          </a:p>
        </p:txBody>
      </p:sp>
    </p:spTree>
    <p:extLst>
      <p:ext uri="{BB962C8B-B14F-4D97-AF65-F5344CB8AC3E}">
        <p14:creationId xmlns:p14="http://schemas.microsoft.com/office/powerpoint/2010/main" val="1373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concept of isolation are not new or exclusive to containers and apply to VMs</a:t>
            </a:r>
          </a:p>
          <a:p>
            <a:pPr marL="171450" indent="-171450">
              <a:buFont typeface="Arial" panose="020B0604020202020204" pitchFamily="34" charset="0"/>
              <a:buChar char="•"/>
            </a:pPr>
            <a:r>
              <a:rPr lang="en-US" dirty="0"/>
              <a:t>Looking at a service provider like OpenStack, they would have many physical servers running hypervisors. </a:t>
            </a:r>
          </a:p>
          <a:p>
            <a:pPr marL="171450" indent="-171450">
              <a:buFont typeface="Arial" panose="020B0604020202020204" pitchFamily="34" charset="0"/>
              <a:buChar char="•"/>
            </a:pPr>
            <a:r>
              <a:rPr lang="en-US" dirty="0"/>
              <a:t>The hypervisors would allow you to run multiple isolated Virtual Machines by virtualizing the underlying hardware </a:t>
            </a:r>
          </a:p>
          <a:p>
            <a:pPr marL="171450" indent="-171450">
              <a:buFont typeface="Arial" panose="020B0604020202020204" pitchFamily="34" charset="0"/>
              <a:buChar char="•"/>
            </a:pPr>
            <a:r>
              <a:rPr lang="en-US" dirty="0"/>
              <a:t>Looking at containers however, we replace the hypervisor with a container engine which you don’t have to worry about too much now but this allows us to strip out the Guest OS for each of isolated environment </a:t>
            </a:r>
          </a:p>
          <a:p>
            <a:pPr marL="171450" indent="-171450">
              <a:buFont typeface="Arial" panose="020B0604020202020204" pitchFamily="34" charset="0"/>
              <a:buChar char="•"/>
            </a:pPr>
            <a:r>
              <a:rPr lang="en-US" dirty="0"/>
              <a:t>The obvious between these two is that with VMs there is interaction with the Host and Guest OS whereas with containers, its only the Host OS </a:t>
            </a:r>
          </a:p>
          <a:p>
            <a:pPr marL="171450" indent="-171450">
              <a:buFont typeface="Arial" panose="020B0604020202020204" pitchFamily="34" charset="0"/>
              <a:buChar char="•"/>
            </a:pPr>
            <a:r>
              <a:rPr lang="en-US" dirty="0"/>
              <a:t>Immediately, we can see that containers have a instant advantage over VMs as the </a:t>
            </a:r>
            <a:r>
              <a:rPr lang="en-US" i="0" dirty="0"/>
              <a:t>contained environment is leaner </a:t>
            </a:r>
          </a:p>
          <a:p>
            <a:pPr marL="171450" indent="-171450">
              <a:buFont typeface="Arial" panose="020B0604020202020204" pitchFamily="34" charset="0"/>
              <a:buChar char="•"/>
            </a:pPr>
            <a:r>
              <a:rPr lang="en-US" i="0" dirty="0"/>
              <a:t>Another difference is that with VMs, the user must install their dependencies on the Guest before they use their application whereas with containers, the dependencies are packaged within the container. </a:t>
            </a:r>
          </a:p>
        </p:txBody>
      </p:sp>
      <p:sp>
        <p:nvSpPr>
          <p:cNvPr id="4" name="Slide Number Placeholder 3"/>
          <p:cNvSpPr>
            <a:spLocks noGrp="1"/>
          </p:cNvSpPr>
          <p:nvPr>
            <p:ph type="sldNum" sz="quarter" idx="10"/>
          </p:nvPr>
        </p:nvSpPr>
        <p:spPr/>
        <p:txBody>
          <a:bodyPr/>
          <a:lstStyle/>
          <a:p>
            <a:fld id="{507C5D35-B47B-7E41-8FEF-F405FD5CA633}" type="slidenum">
              <a:rPr lang="en-US" smtClean="0"/>
              <a:t>10</a:t>
            </a:fld>
            <a:endParaRPr lang="en-US"/>
          </a:p>
        </p:txBody>
      </p:sp>
    </p:spTree>
    <p:extLst>
      <p:ext uri="{BB962C8B-B14F-4D97-AF65-F5344CB8AC3E}">
        <p14:creationId xmlns:p14="http://schemas.microsoft.com/office/powerpoint/2010/main" val="2703998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SMALLER SIZE FASTER APP - </a:t>
            </a:r>
            <a:r>
              <a:rPr lang="en-US" dirty="0"/>
              <a:t>As the order in size of containers are usually in the order of MBs the startup times are almost negligible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BUILT-IN DEPS </a:t>
            </a:r>
            <a:r>
              <a:rPr lang="en-US" dirty="0"/>
              <a:t>Because the</a:t>
            </a:r>
            <a:r>
              <a:rPr lang="en-GB" sz="1200" kern="1200" dirty="0">
                <a:solidFill>
                  <a:schemeClr val="tx1"/>
                </a:solidFill>
                <a:effectLst/>
                <a:latin typeface="+mn-lt"/>
                <a:ea typeface="+mn-ea"/>
                <a:cs typeface="+mn-cs"/>
              </a:rPr>
              <a:t> dependencies of containers are built-in, a user doesn’t have to worry about what OS and which version they are running but only needs the container engine installed on the host. Developers can write an test code using containers and publish it to any other environment and works the same. In fact, we’re reaching the point where we are able to run Windows and Linux containers side-by-side with windows having native Linux Container support (check out the </a:t>
            </a:r>
            <a:r>
              <a:rPr lang="en-GB" sz="1200" kern="1200" dirty="0" err="1">
                <a:solidFill>
                  <a:schemeClr val="tx1"/>
                </a:solidFill>
                <a:effectLst/>
                <a:latin typeface="+mn-lt"/>
                <a:ea typeface="+mn-ea"/>
                <a:cs typeface="+mn-cs"/>
              </a:rPr>
              <a:t>moby</a:t>
            </a:r>
            <a:r>
              <a:rPr lang="en-GB" sz="1200" kern="1200" dirty="0">
                <a:solidFill>
                  <a:schemeClr val="tx1"/>
                </a:solidFill>
                <a:effectLst/>
                <a:latin typeface="+mn-lt"/>
                <a:ea typeface="+mn-ea"/>
                <a:cs typeface="+mn-cs"/>
              </a:rPr>
              <a:t> project)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1" kern="1200" dirty="0">
                <a:solidFill>
                  <a:schemeClr val="tx1"/>
                </a:solidFill>
                <a:effectLst/>
                <a:latin typeface="+mn-lt"/>
                <a:ea typeface="+mn-ea"/>
                <a:cs typeface="+mn-cs"/>
              </a:rPr>
              <a:t>ISOLATION &amp; EFFICIENCY </a:t>
            </a:r>
            <a:r>
              <a:rPr lang="en-GB" sz="1200" kern="1200" dirty="0">
                <a:solidFill>
                  <a:schemeClr val="tx1"/>
                </a:solidFill>
                <a:effectLst/>
                <a:latin typeface="+mn-lt"/>
                <a:ea typeface="+mn-ea"/>
                <a:cs typeface="+mn-cs"/>
              </a:rPr>
              <a:t>As mentioned before, you can run multiple containers on a single host and still have these isolated environments as you do with VMs. This has major implications with service providers as they can throw away the GBs of Guest OS systems image they required for VMs and instead load their Host OS with many more containers </a:t>
            </a:r>
          </a:p>
        </p:txBody>
      </p:sp>
      <p:sp>
        <p:nvSpPr>
          <p:cNvPr id="4" name="Slide Number Placeholder 3"/>
          <p:cNvSpPr>
            <a:spLocks noGrp="1"/>
          </p:cNvSpPr>
          <p:nvPr>
            <p:ph type="sldNum" sz="quarter" idx="10"/>
          </p:nvPr>
        </p:nvSpPr>
        <p:spPr/>
        <p:txBody>
          <a:bodyPr/>
          <a:lstStyle/>
          <a:p>
            <a:fld id="{507C5D35-B47B-7E41-8FEF-F405FD5CA633}" type="slidenum">
              <a:rPr lang="en-US" smtClean="0"/>
              <a:t>11</a:t>
            </a:fld>
            <a:endParaRPr lang="en-US"/>
          </a:p>
        </p:txBody>
      </p:sp>
    </p:spTree>
    <p:extLst>
      <p:ext uri="{BB962C8B-B14F-4D97-AF65-F5344CB8AC3E}">
        <p14:creationId xmlns:p14="http://schemas.microsoft.com/office/powerpoint/2010/main" val="1037034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Well container technology has been around for yeas, in fact the with Unix’s V7, the introduction of chroot was the beginning of process isolation </a:t>
            </a:r>
          </a:p>
          <a:p>
            <a:pPr marL="171450" indent="-171450">
              <a:buFont typeface="Arial" panose="020B0604020202020204" pitchFamily="34" charset="0"/>
              <a:buChar char="•"/>
            </a:pPr>
            <a:r>
              <a:rPr lang="en-US" dirty="0"/>
              <a:t>Linux </a:t>
            </a:r>
            <a:r>
              <a:rPr lang="en-US" dirty="0" err="1"/>
              <a:t>VServer</a:t>
            </a:r>
            <a:r>
              <a:rPr lang="en-US" dirty="0"/>
              <a:t> was one of several companies who created the concept of jails where resources on a machine would be part</a:t>
            </a:r>
            <a:r>
              <a:rPr lang="en-US" u="sng" dirty="0"/>
              <a:t>i</a:t>
            </a:r>
            <a:r>
              <a:rPr lang="en-US" u="none" dirty="0"/>
              <a:t>tioned. This was done by patching the Linux kernel</a:t>
            </a:r>
          </a:p>
          <a:p>
            <a:pPr marL="171450" indent="-171450">
              <a:buFont typeface="Arial" panose="020B0604020202020204" pitchFamily="34" charset="0"/>
              <a:buChar char="•"/>
            </a:pPr>
            <a:r>
              <a:rPr lang="en-US" u="none" dirty="0"/>
              <a:t>Oracle’s Solaris containers had a similar concept to jails called zones which leveraged snapshot features </a:t>
            </a:r>
          </a:p>
          <a:p>
            <a:pPr marL="171450" indent="-171450">
              <a:buFont typeface="Arial" panose="020B0604020202020204" pitchFamily="34" charset="0"/>
              <a:buChar char="•"/>
            </a:pPr>
            <a:r>
              <a:rPr lang="en-US" u="none" dirty="0"/>
              <a:t>Open VZ is a system container runtime that would boot a full </a:t>
            </a:r>
            <a:r>
              <a:rPr lang="en-US" u="none" dirty="0" err="1"/>
              <a:t>linux</a:t>
            </a:r>
            <a:r>
              <a:rPr lang="en-US" u="none" dirty="0"/>
              <a:t> distro similar to a VM. Again this worked via. patching the Linux kernel</a:t>
            </a:r>
          </a:p>
          <a:p>
            <a:pPr marL="171450" indent="-171450">
              <a:buFont typeface="Arial" panose="020B0604020202020204" pitchFamily="34" charset="0"/>
              <a:buChar char="•"/>
            </a:pPr>
            <a:r>
              <a:rPr lang="en-US" u="none" dirty="0"/>
              <a:t>Google’s Process Containers was designed manage resources tied to a collection of processes.</a:t>
            </a:r>
          </a:p>
          <a:p>
            <a:pPr marL="628650" lvl="1" indent="-171450">
              <a:buFont typeface="Arial" panose="020B0604020202020204" pitchFamily="34" charset="0"/>
              <a:buChar char="•"/>
            </a:pPr>
            <a:r>
              <a:rPr lang="en-US" u="none" dirty="0"/>
              <a:t>After being branded as </a:t>
            </a:r>
            <a:r>
              <a:rPr lang="en-US" u="none" dirty="0" err="1"/>
              <a:t>cgroups</a:t>
            </a:r>
            <a:r>
              <a:rPr lang="en-US" u="none" dirty="0"/>
              <a:t> in 2007 was later merged to Linux kernel </a:t>
            </a:r>
          </a:p>
          <a:p>
            <a:pPr marL="171450" lvl="0" indent="-171450">
              <a:buFont typeface="Arial" panose="020B0604020202020204" pitchFamily="34" charset="0"/>
              <a:buChar char="•"/>
            </a:pPr>
            <a:r>
              <a:rPr lang="en-US" u="none" dirty="0"/>
              <a:t>Unlike previous solutions, every solution from here forward no longer needed a patched kernel or multiple kernels – in fact LXC get credit for the first most complete container manager making use of the kernel features: </a:t>
            </a:r>
            <a:r>
              <a:rPr lang="en-US" u="none" dirty="0" err="1"/>
              <a:t>cgroups</a:t>
            </a:r>
            <a:r>
              <a:rPr lang="en-US" u="none" dirty="0"/>
              <a:t> and namespaces </a:t>
            </a:r>
          </a:p>
          <a:p>
            <a:pPr marL="171450" lvl="0" indent="-171450">
              <a:buFont typeface="Arial" panose="020B0604020202020204" pitchFamily="34" charset="0"/>
              <a:buChar char="•"/>
            </a:pPr>
            <a:r>
              <a:rPr lang="en-US" u="none" dirty="0"/>
              <a:t>CF’s Warden initially implemented LXC, but currently uses its own container back-end Garden to isolate environment on any OS  </a:t>
            </a:r>
          </a:p>
          <a:p>
            <a:pPr marL="171450" lvl="0" indent="-171450">
              <a:buFont typeface="Arial" panose="020B0604020202020204" pitchFamily="34" charset="0"/>
              <a:buChar char="•"/>
            </a:pPr>
            <a:r>
              <a:rPr lang="en-US" u="none" dirty="0"/>
              <a:t>Finally, the almighty Docker was released which boasted a container management ecosystem that was intuitive </a:t>
            </a:r>
          </a:p>
          <a:p>
            <a:pPr marL="171450" lvl="0" indent="-171450">
              <a:buFont typeface="Arial" panose="020B0604020202020204" pitchFamily="34" charset="0"/>
              <a:buChar char="•"/>
            </a:pPr>
            <a:r>
              <a:rPr lang="en-US" u="none" dirty="0"/>
              <a:t>Its also worth mentioning the OCI which was established by Docker as an standardization for container images and container runtimes </a:t>
            </a:r>
          </a:p>
          <a:p>
            <a:pPr marL="171450" lvl="0" indent="-171450">
              <a:buFont typeface="Arial" panose="020B0604020202020204" pitchFamily="34" charset="0"/>
              <a:buChar char="•"/>
            </a:pPr>
            <a:r>
              <a:rPr lang="en-US" u="none" dirty="0"/>
              <a:t>And also mentioning that in the last few years, we have entered into a phase where many tools are born to manage containers on top of Kubernetes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507C5D35-B47B-7E41-8FEF-F405FD5CA633}" type="slidenum">
              <a:rPr lang="en-US" smtClean="0"/>
              <a:t>13</a:t>
            </a:fld>
            <a:endParaRPr lang="en-US"/>
          </a:p>
        </p:txBody>
      </p:sp>
    </p:spTree>
    <p:extLst>
      <p:ext uri="{BB962C8B-B14F-4D97-AF65-F5344CB8AC3E}">
        <p14:creationId xmlns:p14="http://schemas.microsoft.com/office/powerpoint/2010/main" val="42676709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Probably worth mentioning that from this point on, any reference to containers will focus on Docker containers</a:t>
            </a:r>
          </a:p>
        </p:txBody>
      </p:sp>
      <p:sp>
        <p:nvSpPr>
          <p:cNvPr id="4" name="Slide Number Placeholder 3"/>
          <p:cNvSpPr>
            <a:spLocks noGrp="1"/>
          </p:cNvSpPr>
          <p:nvPr>
            <p:ph type="sldNum" sz="quarter" idx="10"/>
          </p:nvPr>
        </p:nvSpPr>
        <p:spPr/>
        <p:txBody>
          <a:bodyPr/>
          <a:lstStyle/>
          <a:p>
            <a:fld id="{507C5D35-B47B-7E41-8FEF-F405FD5CA633}" type="slidenum">
              <a:rPr lang="en-US" smtClean="0"/>
              <a:t>14</a:t>
            </a:fld>
            <a:endParaRPr lang="en-US"/>
          </a:p>
        </p:txBody>
      </p:sp>
    </p:spTree>
    <p:extLst>
      <p:ext uri="{BB962C8B-B14F-4D97-AF65-F5344CB8AC3E}">
        <p14:creationId xmlns:p14="http://schemas.microsoft.com/office/powerpoint/2010/main" val="17842395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smtClean="0"/>
              <a:pPr/>
              <a:t>5/29/18</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126481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5/29/18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11495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850874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210739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151077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338018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34214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168170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44580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08743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23650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5/29/18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21925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5/29/18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56887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5/29/18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96283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5/29/18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5240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5/29/18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13881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5/29/18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39755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74000">
              <a:srgbClr val="49AAD2"/>
            </a:gs>
            <a:gs pos="0">
              <a:srgbClr val="3B8CB8">
                <a:lumMod val="98000"/>
              </a:srgbClr>
            </a:gs>
            <a:gs pos="100000">
              <a:srgbClr val="44A1CC"/>
            </a:gs>
          </a:gsLst>
          <a:lin ang="108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5/29/18</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80704926"/>
      </p:ext>
    </p:extLst>
  </p:cSld>
  <p:clrMap bg1="dk1" tx1="lt1" bg2="dk2" tx2="lt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mofsal/containers101"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youtu.be/HPuvDm8IC-4"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skillsmatter.com/conferences/10160-cloudnative-london-2018#progra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12factor.net/"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6B580-CA14-C24A-A0E1-C05AD94730F5}"/>
              </a:ext>
            </a:extLst>
          </p:cNvPr>
          <p:cNvSpPr>
            <a:spLocks noGrp="1"/>
          </p:cNvSpPr>
          <p:nvPr>
            <p:ph type="ctrTitle"/>
          </p:nvPr>
        </p:nvSpPr>
        <p:spPr/>
        <p:txBody>
          <a:bodyPr/>
          <a:lstStyle/>
          <a:p>
            <a:r>
              <a:rPr lang="en-US" dirty="0">
                <a:latin typeface="IBM Plex Sans" panose="020B0503050203000203" pitchFamily="34" charset="77"/>
              </a:rPr>
              <a:t>Containers 101</a:t>
            </a:r>
          </a:p>
        </p:txBody>
      </p:sp>
      <p:sp>
        <p:nvSpPr>
          <p:cNvPr id="3" name="Subtitle 2">
            <a:extLst>
              <a:ext uri="{FF2B5EF4-FFF2-40B4-BE49-F238E27FC236}">
                <a16:creationId xmlns:a16="http://schemas.microsoft.com/office/drawing/2014/main" id="{C947623B-5E5B-C140-B440-14B42660E7AD}"/>
              </a:ext>
            </a:extLst>
          </p:cNvPr>
          <p:cNvSpPr>
            <a:spLocks noGrp="1"/>
          </p:cNvSpPr>
          <p:nvPr>
            <p:ph type="subTitle" idx="1"/>
          </p:nvPr>
        </p:nvSpPr>
        <p:spPr/>
        <p:txBody>
          <a:bodyPr/>
          <a:lstStyle/>
          <a:p>
            <a:r>
              <a:rPr lang="en-US" dirty="0" err="1">
                <a:latin typeface="IBM Plex Sans" panose="020B0503050203000203" pitchFamily="34" charset="77"/>
              </a:rPr>
              <a:t>Mofe</a:t>
            </a:r>
            <a:r>
              <a:rPr lang="en-US" dirty="0">
                <a:latin typeface="IBM Plex Sans" panose="020B0503050203000203" pitchFamily="34" charset="77"/>
              </a:rPr>
              <a:t> salami</a:t>
            </a:r>
          </a:p>
        </p:txBody>
      </p:sp>
    </p:spTree>
    <p:extLst>
      <p:ext uri="{BB962C8B-B14F-4D97-AF65-F5344CB8AC3E}">
        <p14:creationId xmlns:p14="http://schemas.microsoft.com/office/powerpoint/2010/main" val="23076273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06227-4822-DD42-9DCA-420A20788800}"/>
              </a:ext>
            </a:extLst>
          </p:cNvPr>
          <p:cNvSpPr>
            <a:spLocks noGrp="1"/>
          </p:cNvSpPr>
          <p:nvPr>
            <p:ph type="title"/>
          </p:nvPr>
        </p:nvSpPr>
        <p:spPr>
          <a:xfrm>
            <a:off x="680967" y="610451"/>
            <a:ext cx="10598284" cy="1456267"/>
          </a:xfrm>
        </p:spPr>
        <p:txBody>
          <a:bodyPr/>
          <a:lstStyle/>
          <a:p>
            <a:pPr algn="ctr"/>
            <a:r>
              <a:rPr lang="en-US" dirty="0">
                <a:latin typeface="IBM Plex Sans" panose="020B0503050203000203" pitchFamily="34" charset="77"/>
              </a:rPr>
              <a:t>VMs vs. container virtualization</a:t>
            </a:r>
          </a:p>
        </p:txBody>
      </p:sp>
      <p:grpSp>
        <p:nvGrpSpPr>
          <p:cNvPr id="15" name="Group 14">
            <a:extLst>
              <a:ext uri="{FF2B5EF4-FFF2-40B4-BE49-F238E27FC236}">
                <a16:creationId xmlns:a16="http://schemas.microsoft.com/office/drawing/2014/main" id="{B18EF45A-4650-434C-9291-77DDF56B7ACE}"/>
              </a:ext>
            </a:extLst>
          </p:cNvPr>
          <p:cNvGrpSpPr/>
          <p:nvPr/>
        </p:nvGrpSpPr>
        <p:grpSpPr>
          <a:xfrm>
            <a:off x="6556512" y="3613820"/>
            <a:ext cx="4523360" cy="2067131"/>
            <a:chOff x="914397" y="2407591"/>
            <a:chExt cx="4523360" cy="2067131"/>
          </a:xfrm>
        </p:grpSpPr>
        <p:sp>
          <p:nvSpPr>
            <p:cNvPr id="16" name="Rectangle 15">
              <a:extLst>
                <a:ext uri="{FF2B5EF4-FFF2-40B4-BE49-F238E27FC236}">
                  <a16:creationId xmlns:a16="http://schemas.microsoft.com/office/drawing/2014/main" id="{ED1D6B3C-35E9-294E-A716-18A40E5FE3FB}"/>
                </a:ext>
              </a:extLst>
            </p:cNvPr>
            <p:cNvSpPr/>
            <p:nvPr/>
          </p:nvSpPr>
          <p:spPr>
            <a:xfrm>
              <a:off x="914400" y="4124527"/>
              <a:ext cx="4523356" cy="3501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77"/>
                </a:rPr>
                <a:t>Physical Server</a:t>
              </a:r>
            </a:p>
          </p:txBody>
        </p:sp>
        <p:sp>
          <p:nvSpPr>
            <p:cNvPr id="17" name="Rectangle 16">
              <a:extLst>
                <a:ext uri="{FF2B5EF4-FFF2-40B4-BE49-F238E27FC236}">
                  <a16:creationId xmlns:a16="http://schemas.microsoft.com/office/drawing/2014/main" id="{275275A2-AD6B-174D-865A-0FAFCF6263FA}"/>
                </a:ext>
              </a:extLst>
            </p:cNvPr>
            <p:cNvSpPr/>
            <p:nvPr/>
          </p:nvSpPr>
          <p:spPr>
            <a:xfrm>
              <a:off x="914399" y="3696510"/>
              <a:ext cx="4523357" cy="35181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77"/>
                </a:rPr>
                <a:t>Host Operating System</a:t>
              </a:r>
            </a:p>
          </p:txBody>
        </p:sp>
        <p:sp>
          <p:nvSpPr>
            <p:cNvPr id="18" name="Rectangle 17">
              <a:extLst>
                <a:ext uri="{FF2B5EF4-FFF2-40B4-BE49-F238E27FC236}">
                  <a16:creationId xmlns:a16="http://schemas.microsoft.com/office/drawing/2014/main" id="{3505F85A-5B4E-2645-9C85-2B74A9CC692E}"/>
                </a:ext>
              </a:extLst>
            </p:cNvPr>
            <p:cNvSpPr/>
            <p:nvPr/>
          </p:nvSpPr>
          <p:spPr>
            <a:xfrm>
              <a:off x="914397" y="3266871"/>
              <a:ext cx="4523359" cy="353439"/>
            </a:xfrm>
            <a:prstGeom prst="rect">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77"/>
                </a:rPr>
                <a:t>Container Engine</a:t>
              </a:r>
            </a:p>
          </p:txBody>
        </p:sp>
        <p:sp>
          <p:nvSpPr>
            <p:cNvPr id="19" name="Rectangle 18">
              <a:extLst>
                <a:ext uri="{FF2B5EF4-FFF2-40B4-BE49-F238E27FC236}">
                  <a16:creationId xmlns:a16="http://schemas.microsoft.com/office/drawing/2014/main" id="{01998F38-FBE8-A147-976E-0B765E4156C6}"/>
                </a:ext>
              </a:extLst>
            </p:cNvPr>
            <p:cNvSpPr/>
            <p:nvPr/>
          </p:nvSpPr>
          <p:spPr>
            <a:xfrm>
              <a:off x="914398" y="2837232"/>
              <a:ext cx="1468879" cy="353439"/>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77"/>
                </a:rPr>
                <a:t>Bins/Libs</a:t>
              </a:r>
            </a:p>
          </p:txBody>
        </p:sp>
        <p:sp>
          <p:nvSpPr>
            <p:cNvPr id="20" name="Rectangle 19">
              <a:extLst>
                <a:ext uri="{FF2B5EF4-FFF2-40B4-BE49-F238E27FC236}">
                  <a16:creationId xmlns:a16="http://schemas.microsoft.com/office/drawing/2014/main" id="{AEDD2AB8-C429-8E46-9470-DE39A45A3BB6}"/>
                </a:ext>
              </a:extLst>
            </p:cNvPr>
            <p:cNvSpPr/>
            <p:nvPr/>
          </p:nvSpPr>
          <p:spPr>
            <a:xfrm>
              <a:off x="2441638" y="2837231"/>
              <a:ext cx="1468879" cy="35343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77"/>
                </a:rPr>
                <a:t>Bins/Libs</a:t>
              </a:r>
            </a:p>
          </p:txBody>
        </p:sp>
        <p:sp>
          <p:nvSpPr>
            <p:cNvPr id="21" name="Rectangle 20">
              <a:extLst>
                <a:ext uri="{FF2B5EF4-FFF2-40B4-BE49-F238E27FC236}">
                  <a16:creationId xmlns:a16="http://schemas.microsoft.com/office/drawing/2014/main" id="{6E32EFDD-DE48-214C-98BE-7D8C6A806484}"/>
                </a:ext>
              </a:extLst>
            </p:cNvPr>
            <p:cNvSpPr/>
            <p:nvPr/>
          </p:nvSpPr>
          <p:spPr>
            <a:xfrm>
              <a:off x="3968878" y="2837231"/>
              <a:ext cx="1468879" cy="353439"/>
            </a:xfrm>
            <a:prstGeom prst="rect">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77"/>
                </a:rPr>
                <a:t>Bins/Libs</a:t>
              </a:r>
            </a:p>
          </p:txBody>
        </p:sp>
        <p:sp>
          <p:nvSpPr>
            <p:cNvPr id="22" name="Rectangle 21">
              <a:extLst>
                <a:ext uri="{FF2B5EF4-FFF2-40B4-BE49-F238E27FC236}">
                  <a16:creationId xmlns:a16="http://schemas.microsoft.com/office/drawing/2014/main" id="{36F65BD4-C015-C548-B91A-7F9D060BDBD9}"/>
                </a:ext>
              </a:extLst>
            </p:cNvPr>
            <p:cNvSpPr/>
            <p:nvPr/>
          </p:nvSpPr>
          <p:spPr>
            <a:xfrm>
              <a:off x="914398" y="2407592"/>
              <a:ext cx="1468879" cy="353439"/>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77"/>
                </a:rPr>
                <a:t>App 1</a:t>
              </a:r>
            </a:p>
          </p:txBody>
        </p:sp>
        <p:sp>
          <p:nvSpPr>
            <p:cNvPr id="23" name="Rectangle 22">
              <a:extLst>
                <a:ext uri="{FF2B5EF4-FFF2-40B4-BE49-F238E27FC236}">
                  <a16:creationId xmlns:a16="http://schemas.microsoft.com/office/drawing/2014/main" id="{ADDA5D35-5526-E24E-B3AF-E8EB0E115CB2}"/>
                </a:ext>
              </a:extLst>
            </p:cNvPr>
            <p:cNvSpPr/>
            <p:nvPr/>
          </p:nvSpPr>
          <p:spPr>
            <a:xfrm>
              <a:off x="2441638" y="2407591"/>
              <a:ext cx="1468879" cy="35343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77"/>
                </a:rPr>
                <a:t>App 2</a:t>
              </a:r>
            </a:p>
          </p:txBody>
        </p:sp>
        <p:sp>
          <p:nvSpPr>
            <p:cNvPr id="24" name="Rectangle 23">
              <a:extLst>
                <a:ext uri="{FF2B5EF4-FFF2-40B4-BE49-F238E27FC236}">
                  <a16:creationId xmlns:a16="http://schemas.microsoft.com/office/drawing/2014/main" id="{3B028418-867B-6545-A735-3A70680970A4}"/>
                </a:ext>
              </a:extLst>
            </p:cNvPr>
            <p:cNvSpPr/>
            <p:nvPr/>
          </p:nvSpPr>
          <p:spPr>
            <a:xfrm>
              <a:off x="3968878" y="2407591"/>
              <a:ext cx="1468879" cy="353439"/>
            </a:xfrm>
            <a:prstGeom prst="rect">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77"/>
                </a:rPr>
                <a:t>App 3</a:t>
              </a:r>
            </a:p>
          </p:txBody>
        </p:sp>
      </p:grpSp>
      <p:grpSp>
        <p:nvGrpSpPr>
          <p:cNvPr id="28" name="Group 27">
            <a:extLst>
              <a:ext uri="{FF2B5EF4-FFF2-40B4-BE49-F238E27FC236}">
                <a16:creationId xmlns:a16="http://schemas.microsoft.com/office/drawing/2014/main" id="{BA3FF897-E539-3142-9015-26E9F16E85DE}"/>
              </a:ext>
            </a:extLst>
          </p:cNvPr>
          <p:cNvGrpSpPr/>
          <p:nvPr/>
        </p:nvGrpSpPr>
        <p:grpSpPr>
          <a:xfrm>
            <a:off x="890155" y="2520634"/>
            <a:ext cx="4523360" cy="3160317"/>
            <a:chOff x="1456750" y="1567324"/>
            <a:chExt cx="4523360" cy="3160317"/>
          </a:xfrm>
        </p:grpSpPr>
        <p:sp>
          <p:nvSpPr>
            <p:cNvPr id="4" name="Rectangle 3">
              <a:extLst>
                <a:ext uri="{FF2B5EF4-FFF2-40B4-BE49-F238E27FC236}">
                  <a16:creationId xmlns:a16="http://schemas.microsoft.com/office/drawing/2014/main" id="{74AE5518-9FEF-4B45-A093-133263B06A92}"/>
                </a:ext>
              </a:extLst>
            </p:cNvPr>
            <p:cNvSpPr/>
            <p:nvPr/>
          </p:nvSpPr>
          <p:spPr>
            <a:xfrm>
              <a:off x="1456753" y="4377446"/>
              <a:ext cx="4523356" cy="3501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77"/>
                </a:rPr>
                <a:t>Physical Server</a:t>
              </a:r>
            </a:p>
          </p:txBody>
        </p:sp>
        <p:sp>
          <p:nvSpPr>
            <p:cNvPr id="5" name="Rectangle 4">
              <a:extLst>
                <a:ext uri="{FF2B5EF4-FFF2-40B4-BE49-F238E27FC236}">
                  <a16:creationId xmlns:a16="http://schemas.microsoft.com/office/drawing/2014/main" id="{0C4DCED4-0C48-D745-B47F-E00252D5B3D7}"/>
                </a:ext>
              </a:extLst>
            </p:cNvPr>
            <p:cNvSpPr/>
            <p:nvPr/>
          </p:nvSpPr>
          <p:spPr>
            <a:xfrm>
              <a:off x="1456752" y="3949429"/>
              <a:ext cx="4523357" cy="35181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77"/>
                </a:rPr>
                <a:t>Host Operating System</a:t>
              </a:r>
            </a:p>
          </p:txBody>
        </p:sp>
        <p:sp>
          <p:nvSpPr>
            <p:cNvPr id="7" name="Rectangle 6">
              <a:extLst>
                <a:ext uri="{FF2B5EF4-FFF2-40B4-BE49-F238E27FC236}">
                  <a16:creationId xmlns:a16="http://schemas.microsoft.com/office/drawing/2014/main" id="{9FBB417F-2950-2F40-90E7-924A3B9629FA}"/>
                </a:ext>
              </a:extLst>
            </p:cNvPr>
            <p:cNvSpPr/>
            <p:nvPr/>
          </p:nvSpPr>
          <p:spPr>
            <a:xfrm>
              <a:off x="1456750" y="3519790"/>
              <a:ext cx="4523359" cy="353439"/>
            </a:xfrm>
            <a:prstGeom prst="rect">
              <a:avLst/>
            </a:prstGeom>
            <a:solidFill>
              <a:schemeClr val="accent3"/>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77"/>
                </a:rPr>
                <a:t>Hypervisor</a:t>
              </a:r>
            </a:p>
          </p:txBody>
        </p:sp>
        <p:sp>
          <p:nvSpPr>
            <p:cNvPr id="8" name="Rectangle 7">
              <a:extLst>
                <a:ext uri="{FF2B5EF4-FFF2-40B4-BE49-F238E27FC236}">
                  <a16:creationId xmlns:a16="http://schemas.microsoft.com/office/drawing/2014/main" id="{68786957-3BA1-1A4D-B715-E1DFEE039B9F}"/>
                </a:ext>
              </a:extLst>
            </p:cNvPr>
            <p:cNvSpPr/>
            <p:nvPr/>
          </p:nvSpPr>
          <p:spPr>
            <a:xfrm>
              <a:off x="1456751" y="2426604"/>
              <a:ext cx="1468879" cy="1016987"/>
            </a:xfrm>
            <a:prstGeom prst="rect">
              <a:avLst/>
            </a:prstGeom>
            <a:solidFill>
              <a:schemeClr val="tx1">
                <a:lumMod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77"/>
                </a:rPr>
                <a:t>Guest OS</a:t>
              </a:r>
            </a:p>
          </p:txBody>
        </p:sp>
        <p:sp>
          <p:nvSpPr>
            <p:cNvPr id="9" name="Rectangle 8">
              <a:extLst>
                <a:ext uri="{FF2B5EF4-FFF2-40B4-BE49-F238E27FC236}">
                  <a16:creationId xmlns:a16="http://schemas.microsoft.com/office/drawing/2014/main" id="{AC6E3D72-CFA7-4442-BBC8-975403E4F0B7}"/>
                </a:ext>
              </a:extLst>
            </p:cNvPr>
            <p:cNvSpPr/>
            <p:nvPr/>
          </p:nvSpPr>
          <p:spPr>
            <a:xfrm>
              <a:off x="2983991" y="2426603"/>
              <a:ext cx="1468879" cy="1016987"/>
            </a:xfrm>
            <a:prstGeom prst="rect">
              <a:avLst/>
            </a:prstGeom>
            <a:solidFill>
              <a:schemeClr val="bg1">
                <a:lumMod val="65000"/>
                <a:lumOff val="3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77"/>
                </a:rPr>
                <a:t>Guest OS</a:t>
              </a:r>
            </a:p>
          </p:txBody>
        </p:sp>
        <p:sp>
          <p:nvSpPr>
            <p:cNvPr id="10" name="Rectangle 9">
              <a:extLst>
                <a:ext uri="{FF2B5EF4-FFF2-40B4-BE49-F238E27FC236}">
                  <a16:creationId xmlns:a16="http://schemas.microsoft.com/office/drawing/2014/main" id="{C05BE698-7FEF-3D48-9540-D03CE51EEBF1}"/>
                </a:ext>
              </a:extLst>
            </p:cNvPr>
            <p:cNvSpPr/>
            <p:nvPr/>
          </p:nvSpPr>
          <p:spPr>
            <a:xfrm>
              <a:off x="4511231" y="2426603"/>
              <a:ext cx="1468879" cy="1016987"/>
            </a:xfrm>
            <a:prstGeom prst="rect">
              <a:avLst/>
            </a:prstGeom>
            <a:solidFill>
              <a:schemeClr val="tx2">
                <a:lumMod val="2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77"/>
                </a:rPr>
                <a:t>Guest OS</a:t>
              </a:r>
            </a:p>
          </p:txBody>
        </p:sp>
        <p:sp>
          <p:nvSpPr>
            <p:cNvPr id="11" name="Rectangle 10">
              <a:extLst>
                <a:ext uri="{FF2B5EF4-FFF2-40B4-BE49-F238E27FC236}">
                  <a16:creationId xmlns:a16="http://schemas.microsoft.com/office/drawing/2014/main" id="{A55144E1-DE05-EA44-8B88-B8823EA2FBC1}"/>
                </a:ext>
              </a:extLst>
            </p:cNvPr>
            <p:cNvSpPr/>
            <p:nvPr/>
          </p:nvSpPr>
          <p:spPr>
            <a:xfrm>
              <a:off x="1456750" y="1996965"/>
              <a:ext cx="1468879" cy="353439"/>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77"/>
                </a:rPr>
                <a:t>Bins/Libs</a:t>
              </a:r>
            </a:p>
          </p:txBody>
        </p:sp>
        <p:sp>
          <p:nvSpPr>
            <p:cNvPr id="12" name="Rectangle 11">
              <a:extLst>
                <a:ext uri="{FF2B5EF4-FFF2-40B4-BE49-F238E27FC236}">
                  <a16:creationId xmlns:a16="http://schemas.microsoft.com/office/drawing/2014/main" id="{B4CC1731-B263-274D-B7E2-24815C60C4CA}"/>
                </a:ext>
              </a:extLst>
            </p:cNvPr>
            <p:cNvSpPr/>
            <p:nvPr/>
          </p:nvSpPr>
          <p:spPr>
            <a:xfrm>
              <a:off x="2983990" y="1996964"/>
              <a:ext cx="1468879" cy="35343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77"/>
                </a:rPr>
                <a:t>Bins/Libs</a:t>
              </a:r>
            </a:p>
          </p:txBody>
        </p:sp>
        <p:sp>
          <p:nvSpPr>
            <p:cNvPr id="13" name="Rectangle 12">
              <a:extLst>
                <a:ext uri="{FF2B5EF4-FFF2-40B4-BE49-F238E27FC236}">
                  <a16:creationId xmlns:a16="http://schemas.microsoft.com/office/drawing/2014/main" id="{993F2358-75D4-AA48-9C24-6301C854001B}"/>
                </a:ext>
              </a:extLst>
            </p:cNvPr>
            <p:cNvSpPr/>
            <p:nvPr/>
          </p:nvSpPr>
          <p:spPr>
            <a:xfrm>
              <a:off x="4511230" y="1996964"/>
              <a:ext cx="1468879" cy="353439"/>
            </a:xfrm>
            <a:prstGeom prst="rect">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77"/>
                </a:rPr>
                <a:t>Bins/Libs</a:t>
              </a:r>
            </a:p>
          </p:txBody>
        </p:sp>
        <p:sp>
          <p:nvSpPr>
            <p:cNvPr id="25" name="Rectangle 24">
              <a:extLst>
                <a:ext uri="{FF2B5EF4-FFF2-40B4-BE49-F238E27FC236}">
                  <a16:creationId xmlns:a16="http://schemas.microsoft.com/office/drawing/2014/main" id="{DFEF39E1-E716-D445-A8AE-2D0578465A5E}"/>
                </a:ext>
              </a:extLst>
            </p:cNvPr>
            <p:cNvSpPr/>
            <p:nvPr/>
          </p:nvSpPr>
          <p:spPr>
            <a:xfrm>
              <a:off x="1456750" y="1567325"/>
              <a:ext cx="1468879" cy="353439"/>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77"/>
                </a:rPr>
                <a:t>App 1</a:t>
              </a:r>
            </a:p>
          </p:txBody>
        </p:sp>
        <p:sp>
          <p:nvSpPr>
            <p:cNvPr id="26" name="Rectangle 25">
              <a:extLst>
                <a:ext uri="{FF2B5EF4-FFF2-40B4-BE49-F238E27FC236}">
                  <a16:creationId xmlns:a16="http://schemas.microsoft.com/office/drawing/2014/main" id="{73F2480D-EB59-3E4F-A97A-25E7F95310EC}"/>
                </a:ext>
              </a:extLst>
            </p:cNvPr>
            <p:cNvSpPr/>
            <p:nvPr/>
          </p:nvSpPr>
          <p:spPr>
            <a:xfrm>
              <a:off x="2983990" y="1567324"/>
              <a:ext cx="1468879" cy="35343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77"/>
                </a:rPr>
                <a:t>App 2</a:t>
              </a:r>
            </a:p>
          </p:txBody>
        </p:sp>
        <p:sp>
          <p:nvSpPr>
            <p:cNvPr id="27" name="Rectangle 26">
              <a:extLst>
                <a:ext uri="{FF2B5EF4-FFF2-40B4-BE49-F238E27FC236}">
                  <a16:creationId xmlns:a16="http://schemas.microsoft.com/office/drawing/2014/main" id="{64F6ABD9-3E2D-E643-B826-87357C533F67}"/>
                </a:ext>
              </a:extLst>
            </p:cNvPr>
            <p:cNvSpPr/>
            <p:nvPr/>
          </p:nvSpPr>
          <p:spPr>
            <a:xfrm>
              <a:off x="4511230" y="1567324"/>
              <a:ext cx="1468879" cy="353439"/>
            </a:xfrm>
            <a:prstGeom prst="rect">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IBM Plex Sans" panose="020B0503050203000203" pitchFamily="34" charset="77"/>
                </a:rPr>
                <a:t>App 3</a:t>
              </a:r>
            </a:p>
          </p:txBody>
        </p:sp>
      </p:grpSp>
      <p:sp>
        <p:nvSpPr>
          <p:cNvPr id="29" name="Right Arrow 28">
            <a:extLst>
              <a:ext uri="{FF2B5EF4-FFF2-40B4-BE49-F238E27FC236}">
                <a16:creationId xmlns:a16="http://schemas.microsoft.com/office/drawing/2014/main" id="{F990124F-0EF7-0843-B90B-74A0D582EA78}"/>
              </a:ext>
            </a:extLst>
          </p:cNvPr>
          <p:cNvSpPr/>
          <p:nvPr/>
        </p:nvSpPr>
        <p:spPr>
          <a:xfrm>
            <a:off x="5702911" y="4220179"/>
            <a:ext cx="564204" cy="52691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spTree>
    <p:extLst>
      <p:ext uri="{BB962C8B-B14F-4D97-AF65-F5344CB8AC3E}">
        <p14:creationId xmlns:p14="http://schemas.microsoft.com/office/powerpoint/2010/main" val="3267293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1A7E5-E86F-4F44-B030-346AE2B32F07}"/>
              </a:ext>
            </a:extLst>
          </p:cNvPr>
          <p:cNvSpPr>
            <a:spLocks noGrp="1"/>
          </p:cNvSpPr>
          <p:nvPr>
            <p:ph type="title"/>
          </p:nvPr>
        </p:nvSpPr>
        <p:spPr/>
        <p:txBody>
          <a:bodyPr/>
          <a:lstStyle/>
          <a:p>
            <a:r>
              <a:rPr lang="en-US" dirty="0">
                <a:latin typeface="IBM Plex Sans" panose="020B0503050203000203" pitchFamily="34" charset="77"/>
              </a:rPr>
              <a:t>Advantages</a:t>
            </a:r>
          </a:p>
        </p:txBody>
      </p:sp>
      <p:grpSp>
        <p:nvGrpSpPr>
          <p:cNvPr id="7" name="Group 6">
            <a:extLst>
              <a:ext uri="{FF2B5EF4-FFF2-40B4-BE49-F238E27FC236}">
                <a16:creationId xmlns:a16="http://schemas.microsoft.com/office/drawing/2014/main" id="{F0DD1FEF-B94B-A94A-A77D-960E3E273653}"/>
              </a:ext>
            </a:extLst>
          </p:cNvPr>
          <p:cNvGrpSpPr/>
          <p:nvPr/>
        </p:nvGrpSpPr>
        <p:grpSpPr>
          <a:xfrm>
            <a:off x="947600" y="1903250"/>
            <a:ext cx="10164417" cy="4558747"/>
            <a:chOff x="974104" y="1677964"/>
            <a:chExt cx="10164417" cy="4558747"/>
          </a:xfrm>
        </p:grpSpPr>
        <p:sp>
          <p:nvSpPr>
            <p:cNvPr id="6" name="Rectangle 5">
              <a:extLst>
                <a:ext uri="{FF2B5EF4-FFF2-40B4-BE49-F238E27FC236}">
                  <a16:creationId xmlns:a16="http://schemas.microsoft.com/office/drawing/2014/main" id="{D2CD0FA9-4E91-3449-BA3C-EB2C0DB879CF}"/>
                </a:ext>
              </a:extLst>
            </p:cNvPr>
            <p:cNvSpPr/>
            <p:nvPr/>
          </p:nvSpPr>
          <p:spPr>
            <a:xfrm>
              <a:off x="974104" y="1677964"/>
              <a:ext cx="10164417" cy="455874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54" name="Picture 10" descr="virtual-machines-to-containers-jelastic">
              <a:extLst>
                <a:ext uri="{FF2B5EF4-FFF2-40B4-BE49-F238E27FC236}">
                  <a16:creationId xmlns:a16="http://schemas.microsoft.com/office/drawing/2014/main" id="{D1B885B4-2CC8-3446-9952-D09970051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592" y="2171885"/>
              <a:ext cx="8969442" cy="357090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24987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74235-6A8E-114A-93D8-B6E5DF408073}"/>
              </a:ext>
            </a:extLst>
          </p:cNvPr>
          <p:cNvSpPr>
            <a:spLocks noGrp="1"/>
          </p:cNvSpPr>
          <p:nvPr>
            <p:ph type="title"/>
          </p:nvPr>
        </p:nvSpPr>
        <p:spPr>
          <a:xfrm>
            <a:off x="685801" y="2730230"/>
            <a:ext cx="10131425" cy="1456267"/>
          </a:xfrm>
        </p:spPr>
        <p:txBody>
          <a:bodyPr>
            <a:normAutofit/>
          </a:bodyPr>
          <a:lstStyle/>
          <a:p>
            <a:r>
              <a:rPr lang="en-US" sz="4000" dirty="0">
                <a:latin typeface="IBM Plex Sans" panose="020B0503050203000203" pitchFamily="34" charset="77"/>
              </a:rPr>
              <a:t>So containers are a new thing? </a:t>
            </a:r>
          </a:p>
        </p:txBody>
      </p:sp>
    </p:spTree>
    <p:extLst>
      <p:ext uri="{BB962C8B-B14F-4D97-AF65-F5344CB8AC3E}">
        <p14:creationId xmlns:p14="http://schemas.microsoft.com/office/powerpoint/2010/main" val="1176677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656E1-7635-E049-92A1-72D0B73AAE68}"/>
              </a:ext>
            </a:extLst>
          </p:cNvPr>
          <p:cNvSpPr>
            <a:spLocks noGrp="1"/>
          </p:cNvSpPr>
          <p:nvPr>
            <p:ph type="title"/>
          </p:nvPr>
        </p:nvSpPr>
        <p:spPr/>
        <p:txBody>
          <a:bodyPr/>
          <a:lstStyle/>
          <a:p>
            <a:r>
              <a:rPr lang="en-US" dirty="0">
                <a:latin typeface="IBM Plex Sans" panose="020B0503050203000203" pitchFamily="34" charset="77"/>
              </a:rPr>
              <a:t>Well, not so new…</a:t>
            </a:r>
          </a:p>
        </p:txBody>
      </p:sp>
      <p:sp>
        <p:nvSpPr>
          <p:cNvPr id="3" name="Content Placeholder 2">
            <a:extLst>
              <a:ext uri="{FF2B5EF4-FFF2-40B4-BE49-F238E27FC236}">
                <a16:creationId xmlns:a16="http://schemas.microsoft.com/office/drawing/2014/main" id="{0CE6CB39-32E6-5E48-A5E2-D65E9E8C83F6}"/>
              </a:ext>
            </a:extLst>
          </p:cNvPr>
          <p:cNvSpPr>
            <a:spLocks noGrp="1"/>
          </p:cNvSpPr>
          <p:nvPr>
            <p:ph idx="1"/>
          </p:nvPr>
        </p:nvSpPr>
        <p:spPr/>
        <p:txBody>
          <a:bodyPr anchor="t">
            <a:normAutofit fontScale="92500" lnSpcReduction="10000"/>
          </a:bodyPr>
          <a:lstStyle/>
          <a:p>
            <a:r>
              <a:rPr lang="en-US" dirty="0">
                <a:latin typeface="IBM Plex Sans" panose="020B0503050203000203" pitchFamily="34" charset="77"/>
              </a:rPr>
              <a:t>Unix V7’s Chroot – 1979</a:t>
            </a:r>
          </a:p>
          <a:p>
            <a:r>
              <a:rPr lang="en-US" dirty="0">
                <a:latin typeface="IBM Plex Sans" panose="020B0503050203000203" pitchFamily="34" charset="77"/>
              </a:rPr>
              <a:t>Linux </a:t>
            </a:r>
            <a:r>
              <a:rPr lang="en-US" dirty="0" err="1">
                <a:latin typeface="IBM Plex Sans" panose="020B0503050203000203" pitchFamily="34" charset="77"/>
              </a:rPr>
              <a:t>VServer</a:t>
            </a:r>
            <a:r>
              <a:rPr lang="en-US" dirty="0">
                <a:latin typeface="IBM Plex Sans" panose="020B0503050203000203" pitchFamily="34" charset="77"/>
              </a:rPr>
              <a:t> – 2001</a:t>
            </a:r>
          </a:p>
          <a:p>
            <a:r>
              <a:rPr lang="en-US" dirty="0">
                <a:latin typeface="IBM Plex Sans" panose="020B0503050203000203" pitchFamily="34" charset="77"/>
              </a:rPr>
              <a:t>Oracle Solaris Containers – 2004</a:t>
            </a:r>
          </a:p>
          <a:p>
            <a:r>
              <a:rPr lang="en-US" dirty="0">
                <a:latin typeface="IBM Plex Sans" panose="020B0503050203000203" pitchFamily="34" charset="77"/>
              </a:rPr>
              <a:t>Open VZ (Open </a:t>
            </a:r>
            <a:r>
              <a:rPr lang="en-US" dirty="0" err="1">
                <a:latin typeface="IBM Plex Sans" panose="020B0503050203000203" pitchFamily="34" charset="77"/>
              </a:rPr>
              <a:t>Virtuzzo</a:t>
            </a:r>
            <a:r>
              <a:rPr lang="en-US" dirty="0">
                <a:latin typeface="IBM Plex Sans" panose="020B0503050203000203" pitchFamily="34" charset="77"/>
              </a:rPr>
              <a:t>) - 2005</a:t>
            </a:r>
          </a:p>
          <a:p>
            <a:r>
              <a:rPr lang="en-US" b="1" dirty="0">
                <a:latin typeface="IBM Plex Sans" panose="020B0503050203000203" pitchFamily="34" charset="77"/>
              </a:rPr>
              <a:t>Google’s Process Containers (Control Groups – </a:t>
            </a:r>
            <a:r>
              <a:rPr lang="en-US" b="1" dirty="0" err="1">
                <a:latin typeface="IBM Plex Sans" panose="020B0503050203000203" pitchFamily="34" charset="77"/>
              </a:rPr>
              <a:t>cgroups</a:t>
            </a:r>
            <a:r>
              <a:rPr lang="en-US" b="1" dirty="0">
                <a:latin typeface="IBM Plex Sans" panose="020B0503050203000203" pitchFamily="34" charset="77"/>
              </a:rPr>
              <a:t>) – 2006 </a:t>
            </a:r>
          </a:p>
          <a:p>
            <a:r>
              <a:rPr lang="en-US" b="1" dirty="0">
                <a:latin typeface="IBM Plex Sans" panose="020B0503050203000203" pitchFamily="34" charset="77"/>
              </a:rPr>
              <a:t>LXC (Linux Containers) – 2008</a:t>
            </a:r>
            <a:endParaRPr lang="en-US" dirty="0">
              <a:latin typeface="IBM Plex Sans" panose="020B0503050203000203" pitchFamily="34" charset="77"/>
            </a:endParaRPr>
          </a:p>
          <a:p>
            <a:r>
              <a:rPr lang="en-US" dirty="0" err="1">
                <a:latin typeface="IBM Plex Sans" panose="020B0503050203000203" pitchFamily="34" charset="77"/>
              </a:rPr>
              <a:t>CloudFoundry’s</a:t>
            </a:r>
            <a:r>
              <a:rPr lang="en-US" dirty="0">
                <a:latin typeface="IBM Plex Sans" panose="020B0503050203000203" pitchFamily="34" charset="77"/>
              </a:rPr>
              <a:t> Warden – 2011</a:t>
            </a:r>
          </a:p>
          <a:p>
            <a:r>
              <a:rPr lang="en-US" b="1" dirty="0">
                <a:latin typeface="IBM Plex Sans" panose="020B0503050203000203" pitchFamily="34" charset="77"/>
              </a:rPr>
              <a:t>Docker – 2013</a:t>
            </a:r>
          </a:p>
          <a:p>
            <a:r>
              <a:rPr lang="en-US" dirty="0">
                <a:latin typeface="IBM Plex Sans" panose="020B0503050203000203" pitchFamily="34" charset="77"/>
              </a:rPr>
              <a:t>Open Container Initiative – 2015 </a:t>
            </a:r>
          </a:p>
          <a:p>
            <a:r>
              <a:rPr lang="en-US" dirty="0">
                <a:latin typeface="IBM Plex Sans" panose="020B0503050203000203" pitchFamily="34" charset="77"/>
              </a:rPr>
              <a:t>The rise of the container tools – 2017</a:t>
            </a:r>
          </a:p>
        </p:txBody>
      </p:sp>
    </p:spTree>
    <p:extLst>
      <p:ext uri="{BB962C8B-B14F-4D97-AF65-F5344CB8AC3E}">
        <p14:creationId xmlns:p14="http://schemas.microsoft.com/office/powerpoint/2010/main" val="3765285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74235-6A8E-114A-93D8-B6E5DF408073}"/>
              </a:ext>
            </a:extLst>
          </p:cNvPr>
          <p:cNvSpPr>
            <a:spLocks noGrp="1"/>
          </p:cNvSpPr>
          <p:nvPr>
            <p:ph type="title"/>
          </p:nvPr>
        </p:nvSpPr>
        <p:spPr>
          <a:xfrm>
            <a:off x="685801" y="2730230"/>
            <a:ext cx="10131425" cy="1456267"/>
          </a:xfrm>
        </p:spPr>
        <p:txBody>
          <a:bodyPr>
            <a:normAutofit/>
          </a:bodyPr>
          <a:lstStyle/>
          <a:p>
            <a:r>
              <a:rPr lang="en-US" sz="4000" dirty="0">
                <a:latin typeface="IBM Plex Sans" panose="020B0503050203000203" pitchFamily="34" charset="77"/>
              </a:rPr>
              <a:t>What is docker?</a:t>
            </a:r>
          </a:p>
        </p:txBody>
      </p:sp>
    </p:spTree>
    <p:extLst>
      <p:ext uri="{BB962C8B-B14F-4D97-AF65-F5344CB8AC3E}">
        <p14:creationId xmlns:p14="http://schemas.microsoft.com/office/powerpoint/2010/main" val="3924233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EF3D6-C81E-E841-8E23-549E956B016A}"/>
              </a:ext>
            </a:extLst>
          </p:cNvPr>
          <p:cNvSpPr>
            <a:spLocks noGrp="1"/>
          </p:cNvSpPr>
          <p:nvPr>
            <p:ph type="title"/>
          </p:nvPr>
        </p:nvSpPr>
        <p:spPr/>
        <p:txBody>
          <a:bodyPr/>
          <a:lstStyle/>
          <a:p>
            <a:r>
              <a:rPr lang="en-US" dirty="0">
                <a:latin typeface="IBM Plex Sans" panose="020B0503050203000203" pitchFamily="34" charset="77"/>
              </a:rPr>
              <a:t>Docker basics</a:t>
            </a:r>
          </a:p>
        </p:txBody>
      </p:sp>
      <p:sp>
        <p:nvSpPr>
          <p:cNvPr id="3" name="Content Placeholder 2">
            <a:extLst>
              <a:ext uri="{FF2B5EF4-FFF2-40B4-BE49-F238E27FC236}">
                <a16:creationId xmlns:a16="http://schemas.microsoft.com/office/drawing/2014/main" id="{E2E1EAF9-4BAF-A240-AFBE-D5932BC7BD4D}"/>
              </a:ext>
            </a:extLst>
          </p:cNvPr>
          <p:cNvSpPr>
            <a:spLocks noGrp="1"/>
          </p:cNvSpPr>
          <p:nvPr>
            <p:ph idx="1"/>
          </p:nvPr>
        </p:nvSpPr>
        <p:spPr/>
        <p:txBody>
          <a:bodyPr anchor="t"/>
          <a:lstStyle/>
          <a:p>
            <a:r>
              <a:rPr lang="en-US" dirty="0">
                <a:latin typeface="IBM Plex Sans" panose="020B0503050203000203" pitchFamily="34" charset="77"/>
              </a:rPr>
              <a:t>The Docker image format </a:t>
            </a:r>
          </a:p>
          <a:p>
            <a:r>
              <a:rPr lang="en-US" dirty="0">
                <a:latin typeface="IBM Plex Sans" panose="020B0503050203000203" pitchFamily="34" charset="77"/>
              </a:rPr>
              <a:t>Docker engine which instantiates containers and manages the lifecycle </a:t>
            </a:r>
          </a:p>
          <a:p>
            <a:endParaRPr lang="en-US" dirty="0">
              <a:latin typeface="IBM Plex Sans" panose="020B0503050203000203" pitchFamily="34" charset="77"/>
            </a:endParaRPr>
          </a:p>
        </p:txBody>
      </p:sp>
      <p:pic>
        <p:nvPicPr>
          <p:cNvPr id="1026" name="Picture 2" descr="Related image">
            <a:extLst>
              <a:ext uri="{FF2B5EF4-FFF2-40B4-BE49-F238E27FC236}">
                <a16:creationId xmlns:a16="http://schemas.microsoft.com/office/drawing/2014/main" id="{1C9D8E4A-A200-F14C-9434-ED8CE4A040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0217" y="3478353"/>
            <a:ext cx="8239400" cy="2798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2815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B3D9733B-E120-7042-9BCC-DCB0D0485BB2}"/>
              </a:ext>
            </a:extLst>
          </p:cNvPr>
          <p:cNvGrpSpPr/>
          <p:nvPr/>
        </p:nvGrpSpPr>
        <p:grpSpPr>
          <a:xfrm>
            <a:off x="584760" y="2380056"/>
            <a:ext cx="11077154" cy="3419061"/>
            <a:chOff x="399229" y="2406561"/>
            <a:chExt cx="11077154" cy="3419061"/>
          </a:xfrm>
        </p:grpSpPr>
        <p:sp>
          <p:nvSpPr>
            <p:cNvPr id="5" name="Rectangle 4">
              <a:extLst>
                <a:ext uri="{FF2B5EF4-FFF2-40B4-BE49-F238E27FC236}">
                  <a16:creationId xmlns:a16="http://schemas.microsoft.com/office/drawing/2014/main" id="{51030678-ED92-A340-ACAB-FD2E0412FC2A}"/>
                </a:ext>
              </a:extLst>
            </p:cNvPr>
            <p:cNvSpPr/>
            <p:nvPr/>
          </p:nvSpPr>
          <p:spPr>
            <a:xfrm>
              <a:off x="3485320" y="2406561"/>
              <a:ext cx="7991063" cy="3419061"/>
            </a:xfrm>
            <a:prstGeom prst="rect">
              <a:avLst/>
            </a:prstGeom>
            <a:solidFill>
              <a:schemeClr val="accent2">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latin typeface="IBM Plex Sans" panose="020B0503050203000203" pitchFamily="34" charset="77"/>
                </a:rPr>
                <a:t>OS</a:t>
              </a:r>
            </a:p>
          </p:txBody>
        </p:sp>
        <p:sp>
          <p:nvSpPr>
            <p:cNvPr id="10" name="Rectangle 9">
              <a:extLst>
                <a:ext uri="{FF2B5EF4-FFF2-40B4-BE49-F238E27FC236}">
                  <a16:creationId xmlns:a16="http://schemas.microsoft.com/office/drawing/2014/main" id="{5F5B6014-5C60-B744-98D5-1B057E2F4F63}"/>
                </a:ext>
              </a:extLst>
            </p:cNvPr>
            <p:cNvSpPr/>
            <p:nvPr/>
          </p:nvSpPr>
          <p:spPr>
            <a:xfrm>
              <a:off x="3763617" y="2835422"/>
              <a:ext cx="4015409" cy="2835318"/>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latin typeface="IBM Plex Sans" panose="020B0503050203000203" pitchFamily="34" charset="77"/>
                </a:rPr>
                <a:t>DOCKER ENGINE</a:t>
              </a:r>
            </a:p>
          </p:txBody>
        </p:sp>
        <p:grpSp>
          <p:nvGrpSpPr>
            <p:cNvPr id="27" name="Group 26">
              <a:extLst>
                <a:ext uri="{FF2B5EF4-FFF2-40B4-BE49-F238E27FC236}">
                  <a16:creationId xmlns:a16="http://schemas.microsoft.com/office/drawing/2014/main" id="{531332C6-5380-BD45-9297-29868A16E6E1}"/>
                </a:ext>
              </a:extLst>
            </p:cNvPr>
            <p:cNvGrpSpPr/>
            <p:nvPr/>
          </p:nvGrpSpPr>
          <p:grpSpPr>
            <a:xfrm>
              <a:off x="399229" y="3040467"/>
              <a:ext cx="10835306" cy="2216055"/>
              <a:chOff x="399229" y="2788677"/>
              <a:chExt cx="10835306" cy="2216055"/>
            </a:xfrm>
          </p:grpSpPr>
          <p:sp>
            <p:nvSpPr>
              <p:cNvPr id="6" name="TextBox 5">
                <a:extLst>
                  <a:ext uri="{FF2B5EF4-FFF2-40B4-BE49-F238E27FC236}">
                    <a16:creationId xmlns:a16="http://schemas.microsoft.com/office/drawing/2014/main" id="{26AA3CE6-E333-F547-AE05-2774512CD524}"/>
                  </a:ext>
                </a:extLst>
              </p:cNvPr>
              <p:cNvSpPr txBox="1"/>
              <p:nvPr/>
            </p:nvSpPr>
            <p:spPr>
              <a:xfrm>
                <a:off x="4880113" y="3150200"/>
                <a:ext cx="1782418" cy="369332"/>
              </a:xfrm>
              <a:prstGeom prst="rect">
                <a:avLst/>
              </a:prstGeom>
              <a:solidFill>
                <a:schemeClr val="accent3">
                  <a:lumMod val="60000"/>
                  <a:lumOff val="40000"/>
                </a:schemeClr>
              </a:solidFill>
              <a:ln>
                <a:solidFill>
                  <a:schemeClr val="tx1"/>
                </a:solidFill>
              </a:ln>
            </p:spPr>
            <p:txBody>
              <a:bodyPr wrap="square" rtlCol="0" anchor="ctr">
                <a:spAutoFit/>
              </a:bodyPr>
              <a:lstStyle/>
              <a:p>
                <a:pPr algn="ctr"/>
                <a:r>
                  <a:rPr lang="en-US" dirty="0">
                    <a:latin typeface="IBM Plex Sans" panose="020B0503050203000203" pitchFamily="34" charset="77"/>
                  </a:rPr>
                  <a:t>IMAGES</a:t>
                </a:r>
              </a:p>
            </p:txBody>
          </p:sp>
          <p:grpSp>
            <p:nvGrpSpPr>
              <p:cNvPr id="15" name="Group 14">
                <a:extLst>
                  <a:ext uri="{FF2B5EF4-FFF2-40B4-BE49-F238E27FC236}">
                    <a16:creationId xmlns:a16="http://schemas.microsoft.com/office/drawing/2014/main" id="{19845417-37A9-FE48-BA0D-FBE110A18DBC}"/>
                  </a:ext>
                </a:extLst>
              </p:cNvPr>
              <p:cNvGrpSpPr/>
              <p:nvPr/>
            </p:nvGrpSpPr>
            <p:grpSpPr>
              <a:xfrm>
                <a:off x="4880113" y="4430819"/>
                <a:ext cx="1782418" cy="573913"/>
                <a:chOff x="4880113" y="4273179"/>
                <a:chExt cx="1782418" cy="573913"/>
              </a:xfrm>
            </p:grpSpPr>
            <p:sp>
              <p:nvSpPr>
                <p:cNvPr id="7" name="TextBox 6">
                  <a:extLst>
                    <a:ext uri="{FF2B5EF4-FFF2-40B4-BE49-F238E27FC236}">
                      <a16:creationId xmlns:a16="http://schemas.microsoft.com/office/drawing/2014/main" id="{17EF1AAF-8217-EC47-898B-EE9DEDB5B57A}"/>
                    </a:ext>
                  </a:extLst>
                </p:cNvPr>
                <p:cNvSpPr txBox="1"/>
                <p:nvPr/>
              </p:nvSpPr>
              <p:spPr>
                <a:xfrm>
                  <a:off x="4880113" y="4273179"/>
                  <a:ext cx="1782418" cy="369332"/>
                </a:xfrm>
                <a:prstGeom prst="rect">
                  <a:avLst/>
                </a:prstGeom>
                <a:solidFill>
                  <a:schemeClr val="accent3">
                    <a:lumMod val="60000"/>
                    <a:lumOff val="40000"/>
                  </a:schemeClr>
                </a:solidFill>
                <a:ln>
                  <a:solidFill>
                    <a:schemeClr val="tx1"/>
                  </a:solidFill>
                </a:ln>
              </p:spPr>
              <p:txBody>
                <a:bodyPr wrap="square" rtlCol="0" anchor="ctr">
                  <a:spAutoFit/>
                </a:bodyPr>
                <a:lstStyle/>
                <a:p>
                  <a:pPr algn="ctr"/>
                  <a:endParaRPr lang="en-US" dirty="0">
                    <a:latin typeface="IBM Plex Sans" panose="020B0503050203000203" pitchFamily="34" charset="77"/>
                  </a:endParaRPr>
                </a:p>
              </p:txBody>
            </p:sp>
            <p:sp>
              <p:nvSpPr>
                <p:cNvPr id="8" name="TextBox 7">
                  <a:extLst>
                    <a:ext uri="{FF2B5EF4-FFF2-40B4-BE49-F238E27FC236}">
                      <a16:creationId xmlns:a16="http://schemas.microsoft.com/office/drawing/2014/main" id="{B2D9E1E9-D02B-4949-97EF-7D8184A57930}"/>
                    </a:ext>
                  </a:extLst>
                </p:cNvPr>
                <p:cNvSpPr txBox="1"/>
                <p:nvPr/>
              </p:nvSpPr>
              <p:spPr>
                <a:xfrm>
                  <a:off x="4880113" y="4374083"/>
                  <a:ext cx="1782418" cy="369332"/>
                </a:xfrm>
                <a:prstGeom prst="rect">
                  <a:avLst/>
                </a:prstGeom>
                <a:solidFill>
                  <a:schemeClr val="accent3">
                    <a:lumMod val="60000"/>
                    <a:lumOff val="40000"/>
                  </a:schemeClr>
                </a:solidFill>
                <a:ln>
                  <a:solidFill>
                    <a:schemeClr val="tx1"/>
                  </a:solidFill>
                </a:ln>
              </p:spPr>
              <p:txBody>
                <a:bodyPr wrap="square" rtlCol="0" anchor="ctr">
                  <a:spAutoFit/>
                </a:bodyPr>
                <a:lstStyle/>
                <a:p>
                  <a:pPr algn="ctr"/>
                  <a:endParaRPr lang="en-US" dirty="0">
                    <a:latin typeface="IBM Plex Sans" panose="020B0503050203000203" pitchFamily="34" charset="77"/>
                  </a:endParaRPr>
                </a:p>
              </p:txBody>
            </p:sp>
            <p:sp>
              <p:nvSpPr>
                <p:cNvPr id="9" name="TextBox 8">
                  <a:extLst>
                    <a:ext uri="{FF2B5EF4-FFF2-40B4-BE49-F238E27FC236}">
                      <a16:creationId xmlns:a16="http://schemas.microsoft.com/office/drawing/2014/main" id="{2C987E8B-D0D7-9946-A941-D9F4FB58ADE2}"/>
                    </a:ext>
                  </a:extLst>
                </p:cNvPr>
                <p:cNvSpPr txBox="1"/>
                <p:nvPr/>
              </p:nvSpPr>
              <p:spPr>
                <a:xfrm>
                  <a:off x="4880113" y="4477760"/>
                  <a:ext cx="1782418" cy="369332"/>
                </a:xfrm>
                <a:prstGeom prst="rect">
                  <a:avLst/>
                </a:prstGeom>
                <a:solidFill>
                  <a:schemeClr val="accent3">
                    <a:lumMod val="60000"/>
                    <a:lumOff val="40000"/>
                  </a:schemeClr>
                </a:solidFill>
                <a:ln>
                  <a:solidFill>
                    <a:schemeClr val="tx1"/>
                  </a:solidFill>
                </a:ln>
              </p:spPr>
              <p:txBody>
                <a:bodyPr wrap="square" rtlCol="0" anchor="ctr">
                  <a:spAutoFit/>
                </a:bodyPr>
                <a:lstStyle/>
                <a:p>
                  <a:pPr algn="ctr"/>
                  <a:r>
                    <a:rPr lang="en-US" dirty="0">
                      <a:latin typeface="IBM Plex Sans" panose="020B0503050203000203" pitchFamily="34" charset="77"/>
                    </a:rPr>
                    <a:t>CONTAINERS</a:t>
                  </a:r>
                </a:p>
              </p:txBody>
            </p:sp>
          </p:grpSp>
          <p:cxnSp>
            <p:nvCxnSpPr>
              <p:cNvPr id="12" name="Straight Arrow Connector 11">
                <a:extLst>
                  <a:ext uri="{FF2B5EF4-FFF2-40B4-BE49-F238E27FC236}">
                    <a16:creationId xmlns:a16="http://schemas.microsoft.com/office/drawing/2014/main" id="{D92C0183-E64E-7141-B76D-D544E0A0FE6A}"/>
                  </a:ext>
                </a:extLst>
              </p:cNvPr>
              <p:cNvCxnSpPr>
                <a:cxnSpLocks/>
              </p:cNvCxnSpPr>
              <p:nvPr/>
            </p:nvCxnSpPr>
            <p:spPr>
              <a:xfrm flipH="1">
                <a:off x="6662532" y="3326296"/>
                <a:ext cx="302149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0EB490D-14C5-5840-9D18-8122FDF506C3}"/>
                  </a:ext>
                </a:extLst>
              </p:cNvPr>
              <p:cNvSpPr/>
              <p:nvPr/>
            </p:nvSpPr>
            <p:spPr>
              <a:xfrm>
                <a:off x="9684030" y="2835965"/>
                <a:ext cx="1550505" cy="1961321"/>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dirty="0">
                  <a:latin typeface="IBM Plex Sans" panose="020B0503050203000203" pitchFamily="34" charset="77"/>
                </a:endParaRPr>
              </a:p>
              <a:p>
                <a:pPr algn="ctr"/>
                <a:r>
                  <a:rPr lang="en-US" dirty="0">
                    <a:latin typeface="IBM Plex Sans" panose="020B0503050203000203" pitchFamily="34" charset="77"/>
                  </a:rPr>
                  <a:t>DOCKERFILE</a:t>
                </a:r>
                <a:br>
                  <a:rPr lang="en-US" sz="1200" dirty="0">
                    <a:latin typeface="IBM Plex Sans" panose="020B0503050203000203" pitchFamily="34" charset="77"/>
                  </a:rPr>
                </a:br>
                <a:r>
                  <a:rPr lang="en-US" sz="1200" dirty="0">
                    <a:latin typeface="IBM Plex Sans" panose="020B0503050203000203" pitchFamily="34" charset="77"/>
                  </a:rPr>
                  <a:t>_____________________________________________________________________________________________</a:t>
                </a:r>
              </a:p>
            </p:txBody>
          </p:sp>
          <p:cxnSp>
            <p:nvCxnSpPr>
              <p:cNvPr id="16" name="Straight Arrow Connector 15">
                <a:extLst>
                  <a:ext uri="{FF2B5EF4-FFF2-40B4-BE49-F238E27FC236}">
                    <a16:creationId xmlns:a16="http://schemas.microsoft.com/office/drawing/2014/main" id="{9F0E6492-0993-6245-A84A-8D98F212FCEB}"/>
                  </a:ext>
                </a:extLst>
              </p:cNvPr>
              <p:cNvCxnSpPr>
                <a:cxnSpLocks/>
              </p:cNvCxnSpPr>
              <p:nvPr/>
            </p:nvCxnSpPr>
            <p:spPr>
              <a:xfrm>
                <a:off x="5668621" y="3539411"/>
                <a:ext cx="0" cy="8914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FE08800-0B60-6D49-8E31-5A3E0AC62744}"/>
                  </a:ext>
                </a:extLst>
              </p:cNvPr>
              <p:cNvCxnSpPr>
                <a:cxnSpLocks/>
              </p:cNvCxnSpPr>
              <p:nvPr/>
            </p:nvCxnSpPr>
            <p:spPr>
              <a:xfrm flipV="1">
                <a:off x="5900532" y="3539411"/>
                <a:ext cx="0" cy="8914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4F9593E-11D4-7F4E-B25C-993DDB54434A}"/>
                  </a:ext>
                </a:extLst>
              </p:cNvPr>
              <p:cNvCxnSpPr>
                <a:cxnSpLocks/>
              </p:cNvCxnSpPr>
              <p:nvPr/>
            </p:nvCxnSpPr>
            <p:spPr>
              <a:xfrm flipH="1">
                <a:off x="1962986" y="3261116"/>
                <a:ext cx="289559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81A230F-E9D6-EA49-8071-91CCF50C3AA5}"/>
                  </a:ext>
                </a:extLst>
              </p:cNvPr>
              <p:cNvCxnSpPr>
                <a:cxnSpLocks/>
              </p:cNvCxnSpPr>
              <p:nvPr/>
            </p:nvCxnSpPr>
            <p:spPr>
              <a:xfrm>
                <a:off x="1962986" y="3433394"/>
                <a:ext cx="290884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Can 21">
                <a:extLst>
                  <a:ext uri="{FF2B5EF4-FFF2-40B4-BE49-F238E27FC236}">
                    <a16:creationId xmlns:a16="http://schemas.microsoft.com/office/drawing/2014/main" id="{48C73879-A983-1440-A194-ABFD35593205}"/>
                  </a:ext>
                </a:extLst>
              </p:cNvPr>
              <p:cNvSpPr/>
              <p:nvPr/>
            </p:nvSpPr>
            <p:spPr>
              <a:xfrm>
                <a:off x="399229" y="2788677"/>
                <a:ext cx="1563757" cy="1949238"/>
              </a:xfrm>
              <a:prstGeom prst="ca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IBM Plex Sans" panose="020B0503050203000203" pitchFamily="34" charset="77"/>
                  </a:rPr>
                  <a:t>REGISTRY</a:t>
                </a:r>
              </a:p>
            </p:txBody>
          </p:sp>
        </p:grpSp>
        <p:sp>
          <p:nvSpPr>
            <p:cNvPr id="28" name="TextBox 27">
              <a:extLst>
                <a:ext uri="{FF2B5EF4-FFF2-40B4-BE49-F238E27FC236}">
                  <a16:creationId xmlns:a16="http://schemas.microsoft.com/office/drawing/2014/main" id="{FE24F82A-2268-DE4C-81B1-8CA38EB883DD}"/>
                </a:ext>
              </a:extLst>
            </p:cNvPr>
            <p:cNvSpPr txBox="1"/>
            <p:nvPr/>
          </p:nvSpPr>
          <p:spPr>
            <a:xfrm>
              <a:off x="8493008" y="3200185"/>
              <a:ext cx="856325" cy="369332"/>
            </a:xfrm>
            <a:prstGeom prst="rect">
              <a:avLst/>
            </a:prstGeom>
            <a:noFill/>
          </p:spPr>
          <p:txBody>
            <a:bodyPr wrap="none" rtlCol="0">
              <a:spAutoFit/>
            </a:bodyPr>
            <a:lstStyle/>
            <a:p>
              <a:r>
                <a:rPr lang="en-US" dirty="0">
                  <a:latin typeface="IBM Plex Sans" panose="020B0503050203000203" pitchFamily="34" charset="77"/>
                </a:rPr>
                <a:t>BUILD</a:t>
              </a:r>
            </a:p>
          </p:txBody>
        </p:sp>
        <p:sp>
          <p:nvSpPr>
            <p:cNvPr id="30" name="TextBox 29">
              <a:extLst>
                <a:ext uri="{FF2B5EF4-FFF2-40B4-BE49-F238E27FC236}">
                  <a16:creationId xmlns:a16="http://schemas.microsoft.com/office/drawing/2014/main" id="{15130B1D-660E-E742-AFD6-37537409DF2B}"/>
                </a:ext>
              </a:extLst>
            </p:cNvPr>
            <p:cNvSpPr txBox="1"/>
            <p:nvPr/>
          </p:nvSpPr>
          <p:spPr>
            <a:xfrm>
              <a:off x="2282278" y="3112787"/>
              <a:ext cx="779381" cy="369332"/>
            </a:xfrm>
            <a:prstGeom prst="rect">
              <a:avLst/>
            </a:prstGeom>
            <a:noFill/>
          </p:spPr>
          <p:txBody>
            <a:bodyPr wrap="none" rtlCol="0">
              <a:spAutoFit/>
            </a:bodyPr>
            <a:lstStyle/>
            <a:p>
              <a:pPr algn="ctr"/>
              <a:r>
                <a:rPr lang="en-US" dirty="0">
                  <a:latin typeface="IBM Plex Sans" panose="020B0503050203000203" pitchFamily="34" charset="77"/>
                </a:rPr>
                <a:t>PUSH</a:t>
              </a:r>
            </a:p>
          </p:txBody>
        </p:sp>
        <p:sp>
          <p:nvSpPr>
            <p:cNvPr id="34" name="TextBox 33">
              <a:extLst>
                <a:ext uri="{FF2B5EF4-FFF2-40B4-BE49-F238E27FC236}">
                  <a16:creationId xmlns:a16="http://schemas.microsoft.com/office/drawing/2014/main" id="{7422D077-9DCB-104A-99B1-FB111DBA337A}"/>
                </a:ext>
              </a:extLst>
            </p:cNvPr>
            <p:cNvSpPr txBox="1"/>
            <p:nvPr/>
          </p:nvSpPr>
          <p:spPr>
            <a:xfrm>
              <a:off x="2315317" y="3746760"/>
              <a:ext cx="712054" cy="369332"/>
            </a:xfrm>
            <a:prstGeom prst="rect">
              <a:avLst/>
            </a:prstGeom>
            <a:noFill/>
          </p:spPr>
          <p:txBody>
            <a:bodyPr wrap="none" rtlCol="0">
              <a:spAutoFit/>
            </a:bodyPr>
            <a:lstStyle/>
            <a:p>
              <a:pPr algn="ctr"/>
              <a:r>
                <a:rPr lang="en-US" dirty="0">
                  <a:latin typeface="IBM Plex Sans" panose="020B0503050203000203" pitchFamily="34" charset="77"/>
                </a:rPr>
                <a:t>PULL</a:t>
              </a:r>
            </a:p>
          </p:txBody>
        </p:sp>
        <p:sp>
          <p:nvSpPr>
            <p:cNvPr id="35" name="TextBox 34">
              <a:extLst>
                <a:ext uri="{FF2B5EF4-FFF2-40B4-BE49-F238E27FC236}">
                  <a16:creationId xmlns:a16="http://schemas.microsoft.com/office/drawing/2014/main" id="{C89BEC64-4800-D744-8F58-9C4C3E9CFB36}"/>
                </a:ext>
              </a:extLst>
            </p:cNvPr>
            <p:cNvSpPr txBox="1"/>
            <p:nvPr/>
          </p:nvSpPr>
          <p:spPr>
            <a:xfrm>
              <a:off x="5985803" y="4015517"/>
              <a:ext cx="1090363" cy="369332"/>
            </a:xfrm>
            <a:prstGeom prst="rect">
              <a:avLst/>
            </a:prstGeom>
            <a:noFill/>
          </p:spPr>
          <p:txBody>
            <a:bodyPr wrap="none" rtlCol="0">
              <a:spAutoFit/>
            </a:bodyPr>
            <a:lstStyle/>
            <a:p>
              <a:r>
                <a:rPr lang="en-US" dirty="0">
                  <a:latin typeface="IBM Plex Sans" panose="020B0503050203000203" pitchFamily="34" charset="77"/>
                </a:rPr>
                <a:t>COMMIT</a:t>
              </a:r>
            </a:p>
          </p:txBody>
        </p:sp>
        <p:sp>
          <p:nvSpPr>
            <p:cNvPr id="36" name="TextBox 35">
              <a:extLst>
                <a:ext uri="{FF2B5EF4-FFF2-40B4-BE49-F238E27FC236}">
                  <a16:creationId xmlns:a16="http://schemas.microsoft.com/office/drawing/2014/main" id="{64635DF9-BC0D-0E45-81BA-DCCC03FB209A}"/>
                </a:ext>
              </a:extLst>
            </p:cNvPr>
            <p:cNvSpPr txBox="1"/>
            <p:nvPr/>
          </p:nvSpPr>
          <p:spPr>
            <a:xfrm>
              <a:off x="4943860" y="4015086"/>
              <a:ext cx="652743" cy="369332"/>
            </a:xfrm>
            <a:prstGeom prst="rect">
              <a:avLst/>
            </a:prstGeom>
            <a:noFill/>
          </p:spPr>
          <p:txBody>
            <a:bodyPr wrap="none" rtlCol="0">
              <a:spAutoFit/>
            </a:bodyPr>
            <a:lstStyle/>
            <a:p>
              <a:r>
                <a:rPr lang="en-US" dirty="0">
                  <a:latin typeface="IBM Plex Sans" panose="020B0503050203000203" pitchFamily="34" charset="77"/>
                </a:rPr>
                <a:t>RUN</a:t>
              </a:r>
            </a:p>
          </p:txBody>
        </p:sp>
      </p:grpSp>
      <p:sp>
        <p:nvSpPr>
          <p:cNvPr id="43" name="Title 1">
            <a:extLst>
              <a:ext uri="{FF2B5EF4-FFF2-40B4-BE49-F238E27FC236}">
                <a16:creationId xmlns:a16="http://schemas.microsoft.com/office/drawing/2014/main" id="{1BEB4EFE-0630-D141-8CBC-C17B6581DE74}"/>
              </a:ext>
            </a:extLst>
          </p:cNvPr>
          <p:cNvSpPr>
            <a:spLocks noGrp="1"/>
          </p:cNvSpPr>
          <p:nvPr>
            <p:ph type="title"/>
          </p:nvPr>
        </p:nvSpPr>
        <p:spPr>
          <a:xfrm>
            <a:off x="685801" y="609600"/>
            <a:ext cx="10131425" cy="1456267"/>
          </a:xfrm>
        </p:spPr>
        <p:txBody>
          <a:bodyPr/>
          <a:lstStyle/>
          <a:p>
            <a:r>
              <a:rPr lang="en-US" dirty="0">
                <a:latin typeface="IBM Plex Sans" panose="020B0503050203000203" pitchFamily="34" charset="77"/>
              </a:rPr>
              <a:t>DOCKER ARCHITECTURE</a:t>
            </a:r>
          </a:p>
        </p:txBody>
      </p:sp>
    </p:spTree>
    <p:extLst>
      <p:ext uri="{BB962C8B-B14F-4D97-AF65-F5344CB8AC3E}">
        <p14:creationId xmlns:p14="http://schemas.microsoft.com/office/powerpoint/2010/main" val="612162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066A1-0DD0-724E-B6C9-9FC12339C521}"/>
              </a:ext>
            </a:extLst>
          </p:cNvPr>
          <p:cNvSpPr>
            <a:spLocks noGrp="1"/>
          </p:cNvSpPr>
          <p:nvPr>
            <p:ph type="title"/>
          </p:nvPr>
        </p:nvSpPr>
        <p:spPr/>
        <p:txBody>
          <a:bodyPr/>
          <a:lstStyle/>
          <a:p>
            <a:r>
              <a:rPr lang="en-US" dirty="0" err="1">
                <a:latin typeface="IBM Plex Sans" panose="020B0503050203000203" pitchFamily="34" charset="77"/>
              </a:rPr>
              <a:t>Dockerfile</a:t>
            </a:r>
            <a:endParaRPr lang="en-US" dirty="0">
              <a:latin typeface="IBM Plex Sans" panose="020B0503050203000203" pitchFamily="34" charset="77"/>
            </a:endParaRPr>
          </a:p>
        </p:txBody>
      </p:sp>
      <p:sp>
        <p:nvSpPr>
          <p:cNvPr id="3" name="Content Placeholder 2">
            <a:extLst>
              <a:ext uri="{FF2B5EF4-FFF2-40B4-BE49-F238E27FC236}">
                <a16:creationId xmlns:a16="http://schemas.microsoft.com/office/drawing/2014/main" id="{16A4C94E-BA3D-8F4D-AD2B-500064FCEDCF}"/>
              </a:ext>
            </a:extLst>
          </p:cNvPr>
          <p:cNvSpPr>
            <a:spLocks noGrp="1"/>
          </p:cNvSpPr>
          <p:nvPr>
            <p:ph idx="1"/>
          </p:nvPr>
        </p:nvSpPr>
        <p:spPr>
          <a:xfrm>
            <a:off x="4863548" y="2142067"/>
            <a:ext cx="6354695" cy="3649133"/>
          </a:xfrm>
          <a:solidFill>
            <a:schemeClr val="tx1"/>
          </a:solidFill>
        </p:spPr>
        <p:txBody>
          <a:bodyPr anchor="ctr"/>
          <a:lstStyle/>
          <a:p>
            <a:r>
              <a:rPr lang="en-US" dirty="0">
                <a:solidFill>
                  <a:schemeClr val="bg1"/>
                </a:solidFill>
                <a:latin typeface="IBM Plex Sans" panose="020B0503050203000203" pitchFamily="34" charset="77"/>
              </a:rPr>
              <a:t>FROM ubuntu</a:t>
            </a:r>
          </a:p>
          <a:p>
            <a:r>
              <a:rPr lang="en-US" dirty="0">
                <a:solidFill>
                  <a:schemeClr val="bg1"/>
                </a:solidFill>
                <a:latin typeface="IBM Plex Sans" panose="020B0503050203000203" pitchFamily="34" charset="77"/>
              </a:rPr>
              <a:t>LABEL maintainer=“Bob Smith (</a:t>
            </a:r>
            <a:r>
              <a:rPr lang="en-US" dirty="0" err="1">
                <a:solidFill>
                  <a:schemeClr val="bg1"/>
                </a:solidFill>
                <a:latin typeface="IBM Plex Sans" panose="020B0503050203000203" pitchFamily="34" charset="77"/>
              </a:rPr>
              <a:t>bob.smith@gmail.com</a:t>
            </a:r>
            <a:r>
              <a:rPr lang="en-US" dirty="0">
                <a:solidFill>
                  <a:schemeClr val="bg1"/>
                </a:solidFill>
                <a:latin typeface="IBM Plex Sans" panose="020B0503050203000203" pitchFamily="34" charset="77"/>
              </a:rPr>
              <a:t>)”</a:t>
            </a:r>
          </a:p>
          <a:p>
            <a:r>
              <a:rPr lang="en-US" dirty="0">
                <a:solidFill>
                  <a:schemeClr val="bg1"/>
                </a:solidFill>
                <a:latin typeface="IBM Plex Sans" panose="020B0503050203000203" pitchFamily="34" charset="77"/>
              </a:rPr>
              <a:t>RUN apt-get update</a:t>
            </a:r>
          </a:p>
          <a:p>
            <a:r>
              <a:rPr lang="en-US" dirty="0">
                <a:solidFill>
                  <a:schemeClr val="bg1"/>
                </a:solidFill>
                <a:latin typeface="IBM Plex Sans" panose="020B0503050203000203" pitchFamily="34" charset="77"/>
              </a:rPr>
              <a:t>RUN apt-get install -y </a:t>
            </a:r>
            <a:r>
              <a:rPr lang="en-US" dirty="0" err="1">
                <a:solidFill>
                  <a:schemeClr val="bg1"/>
                </a:solidFill>
                <a:latin typeface="IBM Plex Sans" panose="020B0503050203000203" pitchFamily="34" charset="77"/>
              </a:rPr>
              <a:t>nginx</a:t>
            </a:r>
            <a:endParaRPr lang="en-US" dirty="0">
              <a:solidFill>
                <a:schemeClr val="bg1"/>
              </a:solidFill>
              <a:latin typeface="IBM Plex Sans" panose="020B0503050203000203" pitchFamily="34" charset="77"/>
            </a:endParaRPr>
          </a:p>
          <a:p>
            <a:r>
              <a:rPr lang="en-US" dirty="0">
                <a:solidFill>
                  <a:schemeClr val="bg1"/>
                </a:solidFill>
                <a:latin typeface="IBM Plex Sans" panose="020B0503050203000203" pitchFamily="34" charset="77"/>
              </a:rPr>
              <a:t>CMD ["</a:t>
            </a:r>
            <a:r>
              <a:rPr lang="en-US" dirty="0" err="1">
                <a:solidFill>
                  <a:schemeClr val="bg1"/>
                </a:solidFill>
                <a:latin typeface="IBM Plex Sans" panose="020B0503050203000203" pitchFamily="34" charset="77"/>
              </a:rPr>
              <a:t>nginx</a:t>
            </a:r>
            <a:r>
              <a:rPr lang="en-US" dirty="0">
                <a:solidFill>
                  <a:schemeClr val="bg1"/>
                </a:solidFill>
                <a:latin typeface="IBM Plex Sans" panose="020B0503050203000203" pitchFamily="34" charset="77"/>
              </a:rPr>
              <a:t>", "-g", "daemon off;"]</a:t>
            </a:r>
          </a:p>
          <a:p>
            <a:r>
              <a:rPr lang="en-US" dirty="0">
                <a:solidFill>
                  <a:schemeClr val="bg1"/>
                </a:solidFill>
                <a:latin typeface="IBM Plex Sans" panose="020B0503050203000203" pitchFamily="34" charset="77"/>
              </a:rPr>
              <a:t>EXPOSE 80</a:t>
            </a:r>
          </a:p>
        </p:txBody>
      </p:sp>
      <p:sp>
        <p:nvSpPr>
          <p:cNvPr id="4" name="Content Placeholder 2">
            <a:extLst>
              <a:ext uri="{FF2B5EF4-FFF2-40B4-BE49-F238E27FC236}">
                <a16:creationId xmlns:a16="http://schemas.microsoft.com/office/drawing/2014/main" id="{F24D1DB2-F84B-6945-856E-ACF533C5646A}"/>
              </a:ext>
            </a:extLst>
          </p:cNvPr>
          <p:cNvSpPr txBox="1">
            <a:spLocks/>
          </p:cNvSpPr>
          <p:nvPr/>
        </p:nvSpPr>
        <p:spPr>
          <a:xfrm>
            <a:off x="821635" y="2142067"/>
            <a:ext cx="5198304" cy="3649133"/>
          </a:xfrm>
          <a:prstGeom prst="rect">
            <a:avLst/>
          </a:prstGeom>
          <a:noFill/>
        </p:spPr>
        <p:txBody>
          <a:bodyPr vert="horz" lIns="91440" tIns="45720" rIns="91440" bIns="45720" rtlCol="0" anchor="t">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dirty="0">
                <a:latin typeface="IBM Plex Sans" panose="020B0503050203000203" pitchFamily="34" charset="77"/>
              </a:rPr>
              <a:t>Each line is a layer</a:t>
            </a:r>
          </a:p>
          <a:p>
            <a:r>
              <a:rPr lang="en-US" dirty="0" err="1">
                <a:latin typeface="IBM Plex Sans" panose="020B0503050203000203" pitchFamily="34" charset="77"/>
              </a:rPr>
              <a:t>Dockerfile</a:t>
            </a:r>
            <a:r>
              <a:rPr lang="en-US" dirty="0">
                <a:latin typeface="IBM Plex Sans" panose="020B0503050203000203" pitchFamily="34" charset="77"/>
              </a:rPr>
              <a:t> commands:</a:t>
            </a:r>
          </a:p>
          <a:p>
            <a:pPr lvl="1"/>
            <a:r>
              <a:rPr lang="en-US" dirty="0">
                <a:latin typeface="IBM Plex Sans" panose="020B0503050203000203" pitchFamily="34" charset="77"/>
              </a:rPr>
              <a:t>FROM</a:t>
            </a:r>
          </a:p>
          <a:p>
            <a:pPr lvl="1"/>
            <a:r>
              <a:rPr lang="en-US" dirty="0">
                <a:latin typeface="IBM Plex Sans" panose="020B0503050203000203" pitchFamily="34" charset="77"/>
              </a:rPr>
              <a:t>LABEL</a:t>
            </a:r>
          </a:p>
          <a:p>
            <a:pPr lvl="1"/>
            <a:r>
              <a:rPr lang="en-US" dirty="0">
                <a:latin typeface="IBM Plex Sans" panose="020B0503050203000203" pitchFamily="34" charset="77"/>
              </a:rPr>
              <a:t>RUN</a:t>
            </a:r>
          </a:p>
          <a:p>
            <a:pPr lvl="1"/>
            <a:r>
              <a:rPr lang="en-US" dirty="0">
                <a:latin typeface="IBM Plex Sans" panose="020B0503050203000203" pitchFamily="34" charset="77"/>
              </a:rPr>
              <a:t>CMD/ENTRYPOINT</a:t>
            </a:r>
          </a:p>
          <a:p>
            <a:pPr lvl="1"/>
            <a:r>
              <a:rPr lang="en-US" dirty="0">
                <a:latin typeface="IBM Plex Sans" panose="020B0503050203000203" pitchFamily="34" charset="77"/>
              </a:rPr>
              <a:t>VOLUME</a:t>
            </a:r>
          </a:p>
          <a:p>
            <a:pPr lvl="1"/>
            <a:r>
              <a:rPr lang="en-US" dirty="0">
                <a:latin typeface="IBM Plex Sans" panose="020B0503050203000203" pitchFamily="34" charset="77"/>
              </a:rPr>
              <a:t>ENV</a:t>
            </a:r>
          </a:p>
          <a:p>
            <a:pPr lvl="1"/>
            <a:r>
              <a:rPr lang="en-US" dirty="0">
                <a:latin typeface="IBM Plex Sans" panose="020B0503050203000203" pitchFamily="34" charset="77"/>
              </a:rPr>
              <a:t>EXPOSE </a:t>
            </a:r>
          </a:p>
        </p:txBody>
      </p:sp>
    </p:spTree>
    <p:extLst>
      <p:ext uri="{BB962C8B-B14F-4D97-AF65-F5344CB8AC3E}">
        <p14:creationId xmlns:p14="http://schemas.microsoft.com/office/powerpoint/2010/main" val="20674569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06227-4822-DD42-9DCA-420A20788800}"/>
              </a:ext>
            </a:extLst>
          </p:cNvPr>
          <p:cNvSpPr>
            <a:spLocks noGrp="1"/>
          </p:cNvSpPr>
          <p:nvPr>
            <p:ph type="title"/>
          </p:nvPr>
        </p:nvSpPr>
        <p:spPr>
          <a:xfrm>
            <a:off x="680967" y="610451"/>
            <a:ext cx="10598284" cy="1456267"/>
          </a:xfrm>
        </p:spPr>
        <p:txBody>
          <a:bodyPr/>
          <a:lstStyle/>
          <a:p>
            <a:r>
              <a:rPr lang="en-US" dirty="0">
                <a:latin typeface="IBM Plex Sans" panose="020B0503050203000203" pitchFamily="34" charset="77"/>
              </a:rPr>
              <a:t>Docker images</a:t>
            </a:r>
          </a:p>
        </p:txBody>
      </p:sp>
      <p:sp>
        <p:nvSpPr>
          <p:cNvPr id="29" name="Right Arrow 28">
            <a:extLst>
              <a:ext uri="{FF2B5EF4-FFF2-40B4-BE49-F238E27FC236}">
                <a16:creationId xmlns:a16="http://schemas.microsoft.com/office/drawing/2014/main" id="{F990124F-0EF7-0843-B90B-74A0D582EA78}"/>
              </a:ext>
            </a:extLst>
          </p:cNvPr>
          <p:cNvSpPr/>
          <p:nvPr/>
        </p:nvSpPr>
        <p:spPr>
          <a:xfrm>
            <a:off x="5751015" y="3757026"/>
            <a:ext cx="564204" cy="52691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sp>
        <p:nvSpPr>
          <p:cNvPr id="30" name="Content Placeholder 2">
            <a:extLst>
              <a:ext uri="{FF2B5EF4-FFF2-40B4-BE49-F238E27FC236}">
                <a16:creationId xmlns:a16="http://schemas.microsoft.com/office/drawing/2014/main" id="{E79B9BAC-8533-3046-8C81-39A09C02FA37}"/>
              </a:ext>
            </a:extLst>
          </p:cNvPr>
          <p:cNvSpPr>
            <a:spLocks noGrp="1"/>
          </p:cNvSpPr>
          <p:nvPr>
            <p:ph idx="1"/>
          </p:nvPr>
        </p:nvSpPr>
        <p:spPr>
          <a:xfrm>
            <a:off x="733975" y="2812635"/>
            <a:ext cx="4672911" cy="2488234"/>
          </a:xfrm>
          <a:solidFill>
            <a:schemeClr val="tx1"/>
          </a:solidFill>
        </p:spPr>
        <p:txBody>
          <a:bodyPr lIns="0" rIns="36000" anchor="ctr">
            <a:normAutofit/>
          </a:bodyPr>
          <a:lstStyle/>
          <a:p>
            <a:r>
              <a:rPr lang="en-US" sz="1200" dirty="0">
                <a:solidFill>
                  <a:schemeClr val="bg1"/>
                </a:solidFill>
                <a:latin typeface="IBM Plex Sans" panose="020B0503050203000203" pitchFamily="34" charset="77"/>
              </a:rPr>
              <a:t>FROM ubuntu</a:t>
            </a:r>
          </a:p>
          <a:p>
            <a:r>
              <a:rPr lang="en-US" sz="1200" dirty="0">
                <a:solidFill>
                  <a:schemeClr val="bg1"/>
                </a:solidFill>
                <a:latin typeface="IBM Plex Sans" panose="020B0503050203000203" pitchFamily="34" charset="77"/>
              </a:rPr>
              <a:t>LABEL maintainer=“Bob Smith (</a:t>
            </a:r>
            <a:r>
              <a:rPr lang="en-US" sz="1200" dirty="0" err="1">
                <a:solidFill>
                  <a:schemeClr val="bg1"/>
                </a:solidFill>
                <a:latin typeface="IBM Plex Sans" panose="020B0503050203000203" pitchFamily="34" charset="77"/>
              </a:rPr>
              <a:t>bob.smith@gmail.com</a:t>
            </a:r>
            <a:r>
              <a:rPr lang="en-US" sz="1200" dirty="0">
                <a:solidFill>
                  <a:schemeClr val="bg1"/>
                </a:solidFill>
                <a:latin typeface="IBM Plex Sans" panose="020B0503050203000203" pitchFamily="34" charset="77"/>
              </a:rPr>
              <a:t>)”</a:t>
            </a:r>
          </a:p>
          <a:p>
            <a:r>
              <a:rPr lang="en-US" sz="1200" dirty="0">
                <a:solidFill>
                  <a:schemeClr val="bg1"/>
                </a:solidFill>
                <a:latin typeface="IBM Plex Sans" panose="020B0503050203000203" pitchFamily="34" charset="77"/>
              </a:rPr>
              <a:t>RUN apt-get update</a:t>
            </a:r>
          </a:p>
          <a:p>
            <a:r>
              <a:rPr lang="en-US" sz="1200" dirty="0">
                <a:solidFill>
                  <a:schemeClr val="bg1"/>
                </a:solidFill>
                <a:latin typeface="IBM Plex Sans" panose="020B0503050203000203" pitchFamily="34" charset="77"/>
              </a:rPr>
              <a:t>RUN apt-get install -y </a:t>
            </a:r>
            <a:r>
              <a:rPr lang="en-US" sz="1200" dirty="0" err="1">
                <a:solidFill>
                  <a:schemeClr val="bg1"/>
                </a:solidFill>
                <a:latin typeface="IBM Plex Sans" panose="020B0503050203000203" pitchFamily="34" charset="77"/>
              </a:rPr>
              <a:t>nginx</a:t>
            </a:r>
            <a:endParaRPr lang="en-US" sz="1200" dirty="0">
              <a:solidFill>
                <a:schemeClr val="bg1"/>
              </a:solidFill>
              <a:latin typeface="IBM Plex Sans" panose="020B0503050203000203" pitchFamily="34" charset="77"/>
            </a:endParaRPr>
          </a:p>
          <a:p>
            <a:r>
              <a:rPr lang="en-US" sz="1200" dirty="0">
                <a:solidFill>
                  <a:schemeClr val="bg1"/>
                </a:solidFill>
                <a:latin typeface="IBM Plex Sans" panose="020B0503050203000203" pitchFamily="34" charset="77"/>
              </a:rPr>
              <a:t>CMD ["</a:t>
            </a:r>
            <a:r>
              <a:rPr lang="en-US" sz="1200" dirty="0" err="1">
                <a:solidFill>
                  <a:schemeClr val="bg1"/>
                </a:solidFill>
                <a:latin typeface="IBM Plex Sans" panose="020B0503050203000203" pitchFamily="34" charset="77"/>
              </a:rPr>
              <a:t>nginx</a:t>
            </a:r>
            <a:r>
              <a:rPr lang="en-US" sz="1200" dirty="0">
                <a:solidFill>
                  <a:schemeClr val="bg1"/>
                </a:solidFill>
                <a:latin typeface="IBM Plex Sans" panose="020B0503050203000203" pitchFamily="34" charset="77"/>
              </a:rPr>
              <a:t>", "-g", "daemon off;"]</a:t>
            </a:r>
          </a:p>
          <a:p>
            <a:r>
              <a:rPr lang="en-US" sz="1200" dirty="0">
                <a:solidFill>
                  <a:schemeClr val="bg1"/>
                </a:solidFill>
                <a:latin typeface="IBM Plex Sans" panose="020B0503050203000203" pitchFamily="34" charset="77"/>
              </a:rPr>
              <a:t>EXPOSE 80</a:t>
            </a:r>
          </a:p>
        </p:txBody>
      </p:sp>
      <p:sp>
        <p:nvSpPr>
          <p:cNvPr id="31" name="Rectangle 30">
            <a:extLst>
              <a:ext uri="{FF2B5EF4-FFF2-40B4-BE49-F238E27FC236}">
                <a16:creationId xmlns:a16="http://schemas.microsoft.com/office/drawing/2014/main" id="{50BDF2DA-D91B-174A-8442-9B57398EC22E}"/>
              </a:ext>
            </a:extLst>
          </p:cNvPr>
          <p:cNvSpPr/>
          <p:nvPr/>
        </p:nvSpPr>
        <p:spPr>
          <a:xfrm>
            <a:off x="6626721" y="4950675"/>
            <a:ext cx="4705538" cy="35019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r>
              <a:rPr lang="en-US" sz="1400" dirty="0">
                <a:latin typeface="IBM Plex Sans" panose="020B0503050203000203" pitchFamily="34" charset="77"/>
              </a:rPr>
              <a:t>ad89def2e29b		FROM ubuntu		80MB</a:t>
            </a:r>
          </a:p>
        </p:txBody>
      </p:sp>
      <p:sp>
        <p:nvSpPr>
          <p:cNvPr id="32" name="Rectangle 31">
            <a:extLst>
              <a:ext uri="{FF2B5EF4-FFF2-40B4-BE49-F238E27FC236}">
                <a16:creationId xmlns:a16="http://schemas.microsoft.com/office/drawing/2014/main" id="{CE23658E-A4FC-3448-BB17-A844FE089662}"/>
              </a:ext>
            </a:extLst>
          </p:cNvPr>
          <p:cNvSpPr/>
          <p:nvPr/>
        </p:nvSpPr>
        <p:spPr>
          <a:xfrm>
            <a:off x="6626718" y="4522658"/>
            <a:ext cx="4705541" cy="3518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r>
              <a:rPr lang="en-US" sz="1400" dirty="0">
                <a:latin typeface="IBM Plex Sans" panose="020B0503050203000203" pitchFamily="34" charset="77"/>
              </a:rPr>
              <a:t>d2603e1b347d		LABEL </a:t>
            </a:r>
            <a:r>
              <a:rPr lang="en-US" sz="1400" dirty="0" err="1">
                <a:latin typeface="IBM Plex Sans" panose="020B0503050203000203" pitchFamily="34" charset="77"/>
              </a:rPr>
              <a:t>maintaine</a:t>
            </a:r>
            <a:r>
              <a:rPr lang="en-US" sz="1400" dirty="0">
                <a:latin typeface="IBM Plex Sans" panose="020B0503050203000203" pitchFamily="34" charset="77"/>
              </a:rPr>
              <a:t>…	0B	</a:t>
            </a:r>
          </a:p>
        </p:txBody>
      </p:sp>
      <p:sp>
        <p:nvSpPr>
          <p:cNvPr id="33" name="Rectangle 32">
            <a:extLst>
              <a:ext uri="{FF2B5EF4-FFF2-40B4-BE49-F238E27FC236}">
                <a16:creationId xmlns:a16="http://schemas.microsoft.com/office/drawing/2014/main" id="{63A4C8AB-B416-5947-B389-54460154C77C}"/>
              </a:ext>
            </a:extLst>
          </p:cNvPr>
          <p:cNvSpPr/>
          <p:nvPr/>
        </p:nvSpPr>
        <p:spPr>
          <a:xfrm>
            <a:off x="6626718" y="4093019"/>
            <a:ext cx="4705541" cy="35343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r>
              <a:rPr lang="en-US" sz="1400" dirty="0">
                <a:latin typeface="IBM Plex Sans" panose="020B0503050203000203" pitchFamily="34" charset="77"/>
              </a:rPr>
              <a:t>103ccd6ad90f		RUN apt-get </a:t>
            </a:r>
            <a:r>
              <a:rPr lang="en-US" sz="1400" dirty="0" err="1">
                <a:latin typeface="IBM Plex Sans" panose="020B0503050203000203" pitchFamily="34" charset="77"/>
              </a:rPr>
              <a:t>upd</a:t>
            </a:r>
            <a:r>
              <a:rPr lang="en-US" sz="1400" dirty="0">
                <a:latin typeface="IBM Plex Sans" panose="020B0503050203000203" pitchFamily="34" charset="77"/>
              </a:rPr>
              <a:t>…	40.3MB</a:t>
            </a:r>
          </a:p>
        </p:txBody>
      </p:sp>
      <p:sp>
        <p:nvSpPr>
          <p:cNvPr id="34" name="Rectangle 33">
            <a:extLst>
              <a:ext uri="{FF2B5EF4-FFF2-40B4-BE49-F238E27FC236}">
                <a16:creationId xmlns:a16="http://schemas.microsoft.com/office/drawing/2014/main" id="{FFC43F35-B11A-DF4E-88F2-FBD41380B7A4}"/>
              </a:ext>
            </a:extLst>
          </p:cNvPr>
          <p:cNvSpPr/>
          <p:nvPr/>
        </p:nvSpPr>
        <p:spPr>
          <a:xfrm>
            <a:off x="6626719" y="3670291"/>
            <a:ext cx="4705540" cy="35019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r>
              <a:rPr lang="en-US" sz="1400" dirty="0">
                <a:latin typeface="IBM Plex Sans" panose="020B0503050203000203" pitchFamily="34" charset="77"/>
              </a:rPr>
              <a:t>9ee6b6aa5847		RUN apt-get </a:t>
            </a:r>
            <a:r>
              <a:rPr lang="en-US" sz="1400" dirty="0" err="1">
                <a:latin typeface="IBM Plex Sans" panose="020B0503050203000203" pitchFamily="34" charset="77"/>
              </a:rPr>
              <a:t>inst</a:t>
            </a:r>
            <a:r>
              <a:rPr lang="en-US" sz="1400" dirty="0">
                <a:latin typeface="IBM Plex Sans" panose="020B0503050203000203" pitchFamily="34" charset="77"/>
              </a:rPr>
              <a:t>…	57.5MB</a:t>
            </a:r>
          </a:p>
        </p:txBody>
      </p:sp>
      <p:sp>
        <p:nvSpPr>
          <p:cNvPr id="35" name="Rectangle 34">
            <a:extLst>
              <a:ext uri="{FF2B5EF4-FFF2-40B4-BE49-F238E27FC236}">
                <a16:creationId xmlns:a16="http://schemas.microsoft.com/office/drawing/2014/main" id="{0753A23F-5D67-9944-A441-C14D2917E95B}"/>
              </a:ext>
            </a:extLst>
          </p:cNvPr>
          <p:cNvSpPr/>
          <p:nvPr/>
        </p:nvSpPr>
        <p:spPr>
          <a:xfrm>
            <a:off x="6626716" y="3242274"/>
            <a:ext cx="4705543" cy="3518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r>
              <a:rPr lang="en-US" sz="1400" dirty="0">
                <a:latin typeface="IBM Plex Sans" panose="020B0503050203000203" pitchFamily="34" charset="77"/>
              </a:rPr>
              <a:t>C8577c27a2ef		CMD [“</a:t>
            </a:r>
            <a:r>
              <a:rPr lang="en-US" sz="1400" dirty="0" err="1">
                <a:latin typeface="IBM Plex Sans" panose="020B0503050203000203" pitchFamily="34" charset="77"/>
              </a:rPr>
              <a:t>nginx</a:t>
            </a:r>
            <a:r>
              <a:rPr lang="en-US" sz="1400" dirty="0">
                <a:latin typeface="IBM Plex Sans" panose="020B0503050203000203" pitchFamily="34" charset="77"/>
              </a:rPr>
              <a:t>”, ”-…	0B</a:t>
            </a:r>
          </a:p>
        </p:txBody>
      </p:sp>
      <p:sp>
        <p:nvSpPr>
          <p:cNvPr id="36" name="Rectangle 35">
            <a:extLst>
              <a:ext uri="{FF2B5EF4-FFF2-40B4-BE49-F238E27FC236}">
                <a16:creationId xmlns:a16="http://schemas.microsoft.com/office/drawing/2014/main" id="{05351FB7-0DA9-9F40-92E7-44ADE4DDB4FD}"/>
              </a:ext>
            </a:extLst>
          </p:cNvPr>
          <p:cNvSpPr/>
          <p:nvPr/>
        </p:nvSpPr>
        <p:spPr>
          <a:xfrm>
            <a:off x="6626716" y="2812635"/>
            <a:ext cx="4705543" cy="35343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r>
              <a:rPr lang="en-US" sz="1400" dirty="0">
                <a:latin typeface="IBM Plex Sans" panose="020B0503050203000203" pitchFamily="34" charset="77"/>
              </a:rPr>
              <a:t>3d92d4c5112		EXPOSE 80			0B</a:t>
            </a:r>
          </a:p>
        </p:txBody>
      </p:sp>
    </p:spTree>
    <p:extLst>
      <p:ext uri="{BB962C8B-B14F-4D97-AF65-F5344CB8AC3E}">
        <p14:creationId xmlns:p14="http://schemas.microsoft.com/office/powerpoint/2010/main" val="11685869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D7EAA-26C2-F743-BE48-F166670C65C2}"/>
              </a:ext>
            </a:extLst>
          </p:cNvPr>
          <p:cNvSpPr>
            <a:spLocks noGrp="1"/>
          </p:cNvSpPr>
          <p:nvPr>
            <p:ph type="title"/>
          </p:nvPr>
        </p:nvSpPr>
        <p:spPr/>
        <p:txBody>
          <a:bodyPr/>
          <a:lstStyle/>
          <a:p>
            <a:r>
              <a:rPr lang="en-US" dirty="0">
                <a:latin typeface="IBM Plex Sans" panose="020B0503050203000203" pitchFamily="34" charset="77"/>
              </a:rPr>
              <a:t>Workshop time!</a:t>
            </a:r>
          </a:p>
        </p:txBody>
      </p:sp>
      <p:sp>
        <p:nvSpPr>
          <p:cNvPr id="3" name="Content Placeholder 2">
            <a:extLst>
              <a:ext uri="{FF2B5EF4-FFF2-40B4-BE49-F238E27FC236}">
                <a16:creationId xmlns:a16="http://schemas.microsoft.com/office/drawing/2014/main" id="{2B4DC8C0-48E6-C44B-A295-384D89E46AA9}"/>
              </a:ext>
            </a:extLst>
          </p:cNvPr>
          <p:cNvSpPr>
            <a:spLocks noGrp="1"/>
          </p:cNvSpPr>
          <p:nvPr>
            <p:ph idx="1"/>
          </p:nvPr>
        </p:nvSpPr>
        <p:spPr/>
        <p:txBody>
          <a:bodyPr anchor="t"/>
          <a:lstStyle/>
          <a:p>
            <a:r>
              <a:rPr lang="en-US" dirty="0">
                <a:latin typeface="IBM Plex Sans" panose="020B0503050203000203" pitchFamily="34" charset="77"/>
              </a:rPr>
              <a:t>Go to: </a:t>
            </a:r>
            <a:r>
              <a:rPr lang="en-US" dirty="0">
                <a:latin typeface="IBM Plex Sans" panose="020B0503050203000203" pitchFamily="34" charset="77"/>
                <a:hlinkClick r:id="rId3"/>
              </a:rPr>
              <a:t>https://github.com/mofsal/containers101</a:t>
            </a:r>
            <a:r>
              <a:rPr lang="en-US" dirty="0">
                <a:latin typeface="IBM Plex Sans" panose="020B0503050203000203" pitchFamily="34" charset="77"/>
              </a:rPr>
              <a:t> </a:t>
            </a:r>
          </a:p>
        </p:txBody>
      </p:sp>
    </p:spTree>
    <p:extLst>
      <p:ext uri="{BB962C8B-B14F-4D97-AF65-F5344CB8AC3E}">
        <p14:creationId xmlns:p14="http://schemas.microsoft.com/office/powerpoint/2010/main" val="2767141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0FC87-DE4F-6A4A-96FE-0F3BFD044F81}"/>
              </a:ext>
            </a:extLst>
          </p:cNvPr>
          <p:cNvSpPr>
            <a:spLocks noGrp="1"/>
          </p:cNvSpPr>
          <p:nvPr>
            <p:ph type="title"/>
          </p:nvPr>
        </p:nvSpPr>
        <p:spPr/>
        <p:txBody>
          <a:bodyPr/>
          <a:lstStyle/>
          <a:p>
            <a:r>
              <a:rPr lang="en-US" dirty="0">
                <a:latin typeface="IBM Plex Sans" panose="020B0503050203000203" pitchFamily="34" charset="77"/>
              </a:rPr>
              <a:t>About me</a:t>
            </a:r>
          </a:p>
        </p:txBody>
      </p:sp>
      <p:sp>
        <p:nvSpPr>
          <p:cNvPr id="3" name="Content Placeholder 2">
            <a:extLst>
              <a:ext uri="{FF2B5EF4-FFF2-40B4-BE49-F238E27FC236}">
                <a16:creationId xmlns:a16="http://schemas.microsoft.com/office/drawing/2014/main" id="{3EADB99B-BBC9-5441-8E9F-50DF989E674F}"/>
              </a:ext>
            </a:extLst>
          </p:cNvPr>
          <p:cNvSpPr>
            <a:spLocks noGrp="1"/>
          </p:cNvSpPr>
          <p:nvPr>
            <p:ph idx="1"/>
          </p:nvPr>
        </p:nvSpPr>
        <p:spPr>
          <a:xfrm>
            <a:off x="685800" y="2142067"/>
            <a:ext cx="6086061" cy="3649133"/>
          </a:xfrm>
        </p:spPr>
        <p:txBody>
          <a:bodyPr anchor="t">
            <a:normAutofit/>
          </a:bodyPr>
          <a:lstStyle/>
          <a:p>
            <a:r>
              <a:rPr lang="en-US" dirty="0">
                <a:latin typeface="IBM Plex Sans" panose="020B0503050203000203" pitchFamily="34" charset="77"/>
              </a:rPr>
              <a:t>Studied Computer and Business Studies at Uni. of Warwick </a:t>
            </a:r>
          </a:p>
          <a:p>
            <a:r>
              <a:rPr lang="en-US" dirty="0">
                <a:latin typeface="IBM Plex Sans" panose="020B0503050203000203" pitchFamily="34" charset="77"/>
              </a:rPr>
              <a:t>Worked at IBM as a developer for 2 ½ years</a:t>
            </a:r>
          </a:p>
          <a:p>
            <a:r>
              <a:rPr lang="en-US" dirty="0">
                <a:latin typeface="IBM Plex Sans" panose="020B0503050203000203" pitchFamily="34" charset="77"/>
              </a:rPr>
              <a:t>Worked in an agile team that developed Java based micro-services shipped as helm charts to be managed in K8s</a:t>
            </a:r>
          </a:p>
          <a:p>
            <a:r>
              <a:rPr lang="en-US" dirty="0">
                <a:latin typeface="IBM Plex Sans" panose="020B0503050203000203" pitchFamily="34" charset="77"/>
              </a:rPr>
              <a:t>Manchester United Fan</a:t>
            </a:r>
          </a:p>
          <a:p>
            <a:r>
              <a:rPr lang="en-US" dirty="0">
                <a:latin typeface="IBM Plex Sans" panose="020B0503050203000203" pitchFamily="34" charset="77"/>
              </a:rPr>
              <a:t>Love </a:t>
            </a:r>
            <a:r>
              <a:rPr lang="en-US" dirty="0" err="1">
                <a:latin typeface="IBM Plex Sans" panose="020B0503050203000203" pitchFamily="34" charset="77"/>
              </a:rPr>
              <a:t>Fifa</a:t>
            </a:r>
            <a:r>
              <a:rPr lang="en-US" dirty="0">
                <a:latin typeface="IBM Plex Sans" panose="020B0503050203000203" pitchFamily="34" charset="77"/>
              </a:rPr>
              <a:t> &amp; </a:t>
            </a:r>
            <a:r>
              <a:rPr lang="en-US" dirty="0" err="1">
                <a:latin typeface="IBM Plex Sans" panose="020B0503050203000203" pitchFamily="34" charset="77"/>
              </a:rPr>
              <a:t>Fortnite</a:t>
            </a:r>
            <a:r>
              <a:rPr lang="en-US" dirty="0">
                <a:latin typeface="IBM Plex Sans" panose="020B0503050203000203" pitchFamily="34" charset="77"/>
              </a:rPr>
              <a:t> </a:t>
            </a:r>
          </a:p>
        </p:txBody>
      </p:sp>
      <p:pic>
        <p:nvPicPr>
          <p:cNvPr id="4" name="Picture 3">
            <a:extLst>
              <a:ext uri="{FF2B5EF4-FFF2-40B4-BE49-F238E27FC236}">
                <a16:creationId xmlns:a16="http://schemas.microsoft.com/office/drawing/2014/main" id="{270F1B4A-91C3-E243-ABEA-B1883F8E1FDF}"/>
              </a:ext>
            </a:extLst>
          </p:cNvPr>
          <p:cNvPicPr>
            <a:picLocks noChangeAspect="1"/>
          </p:cNvPicPr>
          <p:nvPr/>
        </p:nvPicPr>
        <p:blipFill>
          <a:blip r:embed="rId3"/>
          <a:stretch>
            <a:fillRect/>
          </a:stretch>
        </p:blipFill>
        <p:spPr>
          <a:xfrm>
            <a:off x="7637859" y="0"/>
            <a:ext cx="4554141" cy="6858000"/>
          </a:xfrm>
          <a:prstGeom prst="rect">
            <a:avLst/>
          </a:prstGeom>
        </p:spPr>
      </p:pic>
    </p:spTree>
    <p:extLst>
      <p:ext uri="{BB962C8B-B14F-4D97-AF65-F5344CB8AC3E}">
        <p14:creationId xmlns:p14="http://schemas.microsoft.com/office/powerpoint/2010/main" val="29686891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274BB-3E52-034C-8D97-230BDAF8D8AD}"/>
              </a:ext>
            </a:extLst>
          </p:cNvPr>
          <p:cNvSpPr>
            <a:spLocks noGrp="1"/>
          </p:cNvSpPr>
          <p:nvPr>
            <p:ph type="title"/>
          </p:nvPr>
        </p:nvSpPr>
        <p:spPr/>
        <p:txBody>
          <a:bodyPr/>
          <a:lstStyle/>
          <a:p>
            <a:r>
              <a:rPr lang="en-US" dirty="0">
                <a:latin typeface="IBM Plex Sans" panose="020B0503050203000203" pitchFamily="34" charset="77"/>
              </a:rPr>
              <a:t>So what now?</a:t>
            </a:r>
          </a:p>
        </p:txBody>
      </p:sp>
      <p:sp>
        <p:nvSpPr>
          <p:cNvPr id="3" name="Content Placeholder 2">
            <a:extLst>
              <a:ext uri="{FF2B5EF4-FFF2-40B4-BE49-F238E27FC236}">
                <a16:creationId xmlns:a16="http://schemas.microsoft.com/office/drawing/2014/main" id="{37F12FA3-8D27-E946-BC2A-95217FA1AC9C}"/>
              </a:ext>
            </a:extLst>
          </p:cNvPr>
          <p:cNvSpPr>
            <a:spLocks noGrp="1"/>
          </p:cNvSpPr>
          <p:nvPr>
            <p:ph idx="1"/>
          </p:nvPr>
        </p:nvSpPr>
        <p:spPr/>
        <p:txBody>
          <a:bodyPr anchor="t">
            <a:normAutofit fontScale="92500" lnSpcReduction="10000"/>
          </a:bodyPr>
          <a:lstStyle/>
          <a:p>
            <a:r>
              <a:rPr lang="en-US" dirty="0">
                <a:latin typeface="IBM Plex Sans" panose="020B0503050203000203" pitchFamily="34" charset="77"/>
              </a:rPr>
              <a:t>Liz Rice – “</a:t>
            </a:r>
            <a:r>
              <a:rPr lang="en-GB" dirty="0">
                <a:latin typeface="IBM Plex Sans" panose="020B0503050203000203" pitchFamily="34" charset="77"/>
              </a:rPr>
              <a:t>What is a container, really? Let's write one in Go from scratch</a:t>
            </a:r>
            <a:r>
              <a:rPr lang="en-US" dirty="0">
                <a:latin typeface="IBM Plex Sans" panose="020B0503050203000203" pitchFamily="34" charset="77"/>
              </a:rPr>
              <a:t>” </a:t>
            </a:r>
            <a:br>
              <a:rPr lang="en-US" dirty="0">
                <a:latin typeface="IBM Plex Sans" panose="020B0503050203000203" pitchFamily="34" charset="77"/>
              </a:rPr>
            </a:br>
            <a:r>
              <a:rPr lang="en-US" dirty="0">
                <a:latin typeface="IBM Plex Sans" panose="020B0503050203000203" pitchFamily="34" charset="77"/>
                <a:hlinkClick r:id="rId3"/>
              </a:rPr>
              <a:t>https://youtu.be/HPuvDm8IC-4</a:t>
            </a:r>
            <a:r>
              <a:rPr lang="en-US" dirty="0">
                <a:latin typeface="IBM Plex Sans" panose="020B0503050203000203" pitchFamily="34" charset="77"/>
              </a:rPr>
              <a:t> </a:t>
            </a:r>
          </a:p>
          <a:p>
            <a:r>
              <a:rPr lang="en-US" dirty="0">
                <a:latin typeface="IBM Plex Sans" panose="020B0503050203000203" pitchFamily="34" charset="77"/>
              </a:rPr>
              <a:t>Ed </a:t>
            </a:r>
            <a:r>
              <a:rPr lang="en-US" dirty="0" err="1">
                <a:latin typeface="IBM Plex Sans" panose="020B0503050203000203" pitchFamily="34" charset="77"/>
              </a:rPr>
              <a:t>Shee</a:t>
            </a:r>
            <a:r>
              <a:rPr lang="en-US" dirty="0">
                <a:latin typeface="IBM Plex Sans" panose="020B0503050203000203" pitchFamily="34" charset="77"/>
              </a:rPr>
              <a:t> – “Why Developers Shouldn’t Care About Containers” </a:t>
            </a:r>
            <a:br>
              <a:rPr lang="en-US" dirty="0">
                <a:latin typeface="IBM Plex Sans" panose="020B0503050203000203" pitchFamily="34" charset="77"/>
              </a:rPr>
            </a:br>
            <a:r>
              <a:rPr lang="en-US" dirty="0" err="1">
                <a:latin typeface="IBM Plex Sans" panose="020B0503050203000203" pitchFamily="34" charset="77"/>
              </a:rPr>
              <a:t>CloudNativeLondon</a:t>
            </a:r>
            <a:r>
              <a:rPr lang="en-US" dirty="0">
                <a:latin typeface="IBM Plex Sans" panose="020B0503050203000203" pitchFamily="34" charset="77"/>
              </a:rPr>
              <a:t> 2018 [26th-28</a:t>
            </a:r>
            <a:r>
              <a:rPr lang="en-US" baseline="30000" dirty="0">
                <a:latin typeface="IBM Plex Sans" panose="020B0503050203000203" pitchFamily="34" charset="77"/>
              </a:rPr>
              <a:t>th</a:t>
            </a:r>
            <a:r>
              <a:rPr lang="en-US" dirty="0">
                <a:latin typeface="IBM Plex Sans" panose="020B0503050203000203" pitchFamily="34" charset="77"/>
              </a:rPr>
              <a:t> Sep] </a:t>
            </a:r>
            <a:br>
              <a:rPr lang="en-US" dirty="0">
                <a:latin typeface="IBM Plex Sans" panose="020B0503050203000203" pitchFamily="34" charset="77"/>
              </a:rPr>
            </a:br>
            <a:r>
              <a:rPr lang="en-US" dirty="0">
                <a:latin typeface="IBM Plex Sans" panose="020B0503050203000203" pitchFamily="34" charset="77"/>
                <a:hlinkClick r:id="rId4"/>
              </a:rPr>
              <a:t>https://skillsmatter.com/conferences/10160-cloudnative-london-2018#program</a:t>
            </a:r>
            <a:endParaRPr lang="en-US" i="1" dirty="0">
              <a:latin typeface="IBM Plex Sans" panose="020B0503050203000203" pitchFamily="34" charset="77"/>
            </a:endParaRPr>
          </a:p>
          <a:p>
            <a:r>
              <a:rPr lang="en-US" i="1" dirty="0">
                <a:latin typeface="IBM Plex Sans" panose="020B0503050203000203" pitchFamily="34" charset="77"/>
              </a:rPr>
              <a:t>I want to orchestrate the deployment of my microservices </a:t>
            </a:r>
            <a:r>
              <a:rPr lang="en-US" dirty="0">
                <a:latin typeface="IBM Plex Sans" panose="020B0503050203000203" pitchFamily="34" charset="77"/>
                <a:sym typeface="Wingdings" pitchFamily="2" charset="2"/>
              </a:rPr>
              <a:t> Docker-compose</a:t>
            </a:r>
            <a:r>
              <a:rPr lang="en-US" i="1" dirty="0">
                <a:latin typeface="IBM Plex Sans" panose="020B0503050203000203" pitchFamily="34" charset="77"/>
              </a:rPr>
              <a:t> </a:t>
            </a:r>
          </a:p>
          <a:p>
            <a:r>
              <a:rPr lang="en-US" i="1" dirty="0">
                <a:latin typeface="IBM Plex Sans" panose="020B0503050203000203" pitchFamily="34" charset="77"/>
              </a:rPr>
              <a:t>I want to learn Kubernetes on my local machine </a:t>
            </a:r>
            <a:r>
              <a:rPr lang="en-US" dirty="0">
                <a:latin typeface="IBM Plex Sans" panose="020B0503050203000203" pitchFamily="34" charset="77"/>
                <a:sym typeface="Wingdings" pitchFamily="2" charset="2"/>
              </a:rPr>
              <a:t> </a:t>
            </a:r>
            <a:r>
              <a:rPr lang="en-US" dirty="0" err="1">
                <a:latin typeface="IBM Plex Sans" panose="020B0503050203000203" pitchFamily="34" charset="77"/>
                <a:sym typeface="Wingdings" pitchFamily="2" charset="2"/>
              </a:rPr>
              <a:t>Minikube</a:t>
            </a:r>
            <a:endParaRPr lang="en-US" i="1" dirty="0">
              <a:latin typeface="IBM Plex Sans" panose="020B0503050203000203" pitchFamily="34" charset="77"/>
            </a:endParaRPr>
          </a:p>
          <a:p>
            <a:r>
              <a:rPr lang="en-US" i="1" dirty="0">
                <a:latin typeface="IBM Plex Sans" panose="020B0503050203000203" pitchFamily="34" charset="77"/>
              </a:rPr>
              <a:t>I am thinking of running my </a:t>
            </a:r>
            <a:r>
              <a:rPr lang="en-US" i="1" dirty="0" err="1">
                <a:latin typeface="IBM Plex Sans" panose="020B0503050203000203" pitchFamily="34" charset="77"/>
              </a:rPr>
              <a:t>mirco</a:t>
            </a:r>
            <a:r>
              <a:rPr lang="en-US" i="1" dirty="0">
                <a:latin typeface="IBM Plex Sans" panose="020B0503050203000203" pitchFamily="34" charset="77"/>
              </a:rPr>
              <a:t>-services in production and concerned about HA </a:t>
            </a:r>
            <a:r>
              <a:rPr lang="en-US" dirty="0">
                <a:latin typeface="IBM Plex Sans" panose="020B0503050203000203" pitchFamily="34" charset="77"/>
                <a:sym typeface="Wingdings" pitchFamily="2" charset="2"/>
              </a:rPr>
              <a:t> Kubernetes</a:t>
            </a:r>
          </a:p>
          <a:p>
            <a:r>
              <a:rPr lang="en-US" i="1" dirty="0">
                <a:latin typeface="IBM Plex Sans" panose="020B0503050203000203" pitchFamily="34" charset="77"/>
                <a:sym typeface="Wingdings" pitchFamily="2" charset="2"/>
              </a:rPr>
              <a:t>I have micro-services running in Kubernetes and would like to better manage the deployment Helm</a:t>
            </a:r>
          </a:p>
          <a:p>
            <a:r>
              <a:rPr lang="en-US" i="1" dirty="0">
                <a:latin typeface="IBM Plex Sans" panose="020B0503050203000203" pitchFamily="34" charset="77"/>
              </a:rPr>
              <a:t>None of the above actually interests me, I just want to code! </a:t>
            </a:r>
            <a:r>
              <a:rPr lang="en-US" i="1" dirty="0">
                <a:latin typeface="IBM Plex Sans" panose="020B0503050203000203" pitchFamily="34" charset="77"/>
                <a:sym typeface="Wingdings" pitchFamily="2" charset="2"/>
              </a:rPr>
              <a:t></a:t>
            </a:r>
            <a:r>
              <a:rPr lang="en-US" dirty="0">
                <a:latin typeface="IBM Plex Sans" panose="020B0503050203000203" pitchFamily="34" charset="77"/>
                <a:sym typeface="Wingdings" pitchFamily="2" charset="2"/>
              </a:rPr>
              <a:t> Cloud Foundry </a:t>
            </a:r>
            <a:br>
              <a:rPr lang="en-US" dirty="0">
                <a:latin typeface="IBM Plex Sans" panose="020B0503050203000203" pitchFamily="34" charset="77"/>
              </a:rPr>
            </a:br>
            <a:endParaRPr lang="en-US" dirty="0">
              <a:latin typeface="IBM Plex Sans" panose="020B0503050203000203" pitchFamily="34" charset="77"/>
            </a:endParaRPr>
          </a:p>
        </p:txBody>
      </p:sp>
    </p:spTree>
    <p:extLst>
      <p:ext uri="{BB962C8B-B14F-4D97-AF65-F5344CB8AC3E}">
        <p14:creationId xmlns:p14="http://schemas.microsoft.com/office/powerpoint/2010/main" val="1038165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5F0A8-A74B-3A4C-911E-CFC3187C20F6}"/>
              </a:ext>
            </a:extLst>
          </p:cNvPr>
          <p:cNvSpPr>
            <a:spLocks noGrp="1"/>
          </p:cNvSpPr>
          <p:nvPr>
            <p:ph type="title"/>
          </p:nvPr>
        </p:nvSpPr>
        <p:spPr/>
        <p:txBody>
          <a:bodyPr/>
          <a:lstStyle/>
          <a:p>
            <a:r>
              <a:rPr lang="en-US" dirty="0">
                <a:latin typeface="IBM Plex Sans" panose="020B0503050203000203" pitchFamily="34" charset="77"/>
              </a:rPr>
              <a:t>agenda</a:t>
            </a:r>
          </a:p>
        </p:txBody>
      </p:sp>
      <p:sp>
        <p:nvSpPr>
          <p:cNvPr id="3" name="Content Placeholder 2">
            <a:extLst>
              <a:ext uri="{FF2B5EF4-FFF2-40B4-BE49-F238E27FC236}">
                <a16:creationId xmlns:a16="http://schemas.microsoft.com/office/drawing/2014/main" id="{0F3B61B4-53BF-B147-9B0E-7D3851C729A4}"/>
              </a:ext>
            </a:extLst>
          </p:cNvPr>
          <p:cNvSpPr>
            <a:spLocks noGrp="1"/>
          </p:cNvSpPr>
          <p:nvPr>
            <p:ph idx="1"/>
          </p:nvPr>
        </p:nvSpPr>
        <p:spPr/>
        <p:txBody>
          <a:bodyPr numCol="1" anchor="t">
            <a:normAutofit/>
          </a:bodyPr>
          <a:lstStyle/>
          <a:p>
            <a:pPr marL="0" indent="0">
              <a:buNone/>
            </a:pPr>
            <a:r>
              <a:rPr lang="en-US" dirty="0">
                <a:latin typeface="IBM Plex Sans" panose="020B0503050203000203" pitchFamily="34" charset="77"/>
              </a:rPr>
              <a:t>Containers:</a:t>
            </a:r>
          </a:p>
          <a:p>
            <a:r>
              <a:rPr lang="en-US" dirty="0">
                <a:latin typeface="IBM Plex Sans" panose="020B0503050203000203" pitchFamily="34" charset="77"/>
              </a:rPr>
              <a:t>Setting the scene</a:t>
            </a:r>
          </a:p>
          <a:p>
            <a:r>
              <a:rPr lang="en-US" dirty="0">
                <a:latin typeface="IBM Plex Sans" panose="020B0503050203000203" pitchFamily="34" charset="77"/>
              </a:rPr>
              <a:t>What are containers?</a:t>
            </a:r>
          </a:p>
          <a:p>
            <a:r>
              <a:rPr lang="en-US" dirty="0">
                <a:latin typeface="IBM Plex Sans" panose="020B0503050203000203" pitchFamily="34" charset="77"/>
              </a:rPr>
              <a:t>What are the advantages of containers?</a:t>
            </a:r>
          </a:p>
          <a:p>
            <a:pPr marL="0" indent="0">
              <a:buNone/>
            </a:pPr>
            <a:r>
              <a:rPr lang="en-US" dirty="0">
                <a:latin typeface="IBM Plex Sans" panose="020B0503050203000203" pitchFamily="34" charset="77"/>
              </a:rPr>
              <a:t>Docker:</a:t>
            </a:r>
          </a:p>
          <a:p>
            <a:r>
              <a:rPr lang="en-US" dirty="0">
                <a:latin typeface="IBM Plex Sans" panose="020B0503050203000203" pitchFamily="34" charset="77"/>
              </a:rPr>
              <a:t>What is Docker?</a:t>
            </a:r>
          </a:p>
          <a:p>
            <a:r>
              <a:rPr lang="en-US" dirty="0">
                <a:latin typeface="IBM Plex Sans" panose="020B0503050203000203" pitchFamily="34" charset="77"/>
              </a:rPr>
              <a:t>Overview of the Docker ecosystem															</a:t>
            </a:r>
          </a:p>
          <a:p>
            <a:pPr marL="0" indent="0">
              <a:buNone/>
            </a:pPr>
            <a:r>
              <a:rPr lang="en-US" dirty="0">
                <a:latin typeface="IBM Plex Sans" panose="020B0503050203000203" pitchFamily="34" charset="77"/>
              </a:rPr>
              <a:t>Hands-on Workshop</a:t>
            </a:r>
          </a:p>
          <a:p>
            <a:pPr marL="0" indent="0">
              <a:buNone/>
            </a:pPr>
            <a:endParaRPr lang="en-US" dirty="0">
              <a:latin typeface="IBM Plex Sans" panose="020B0503050203000203" pitchFamily="34" charset="77"/>
            </a:endParaRPr>
          </a:p>
          <a:p>
            <a:pPr marL="0" indent="0">
              <a:buNone/>
            </a:pPr>
            <a:endParaRPr lang="en-US" dirty="0">
              <a:latin typeface="IBM Plex Sans" panose="020B0503050203000203" pitchFamily="34" charset="77"/>
            </a:endParaRPr>
          </a:p>
        </p:txBody>
      </p:sp>
    </p:spTree>
    <p:extLst>
      <p:ext uri="{BB962C8B-B14F-4D97-AF65-F5344CB8AC3E}">
        <p14:creationId xmlns:p14="http://schemas.microsoft.com/office/powerpoint/2010/main" val="108343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3DB05-F171-5846-A3B4-0B46FA6A4BF3}"/>
              </a:ext>
            </a:extLst>
          </p:cNvPr>
          <p:cNvSpPr>
            <a:spLocks noGrp="1"/>
          </p:cNvSpPr>
          <p:nvPr>
            <p:ph type="title"/>
          </p:nvPr>
        </p:nvSpPr>
        <p:spPr/>
        <p:txBody>
          <a:bodyPr/>
          <a:lstStyle/>
          <a:p>
            <a:r>
              <a:rPr lang="en-US" dirty="0">
                <a:latin typeface="IBM Plex Sans" panose="020B0503050203000203" pitchFamily="34" charset="77"/>
              </a:rPr>
              <a:t>changes to software consumption</a:t>
            </a:r>
          </a:p>
        </p:txBody>
      </p:sp>
      <p:sp>
        <p:nvSpPr>
          <p:cNvPr id="3" name="Content Placeholder 2">
            <a:extLst>
              <a:ext uri="{FF2B5EF4-FFF2-40B4-BE49-F238E27FC236}">
                <a16:creationId xmlns:a16="http://schemas.microsoft.com/office/drawing/2014/main" id="{C7141770-F8E1-0442-9A10-B6C3E902A48C}"/>
              </a:ext>
            </a:extLst>
          </p:cNvPr>
          <p:cNvSpPr>
            <a:spLocks noGrp="1"/>
          </p:cNvSpPr>
          <p:nvPr>
            <p:ph idx="1"/>
          </p:nvPr>
        </p:nvSpPr>
        <p:spPr/>
        <p:txBody>
          <a:bodyPr anchor="t"/>
          <a:lstStyle/>
          <a:p>
            <a:r>
              <a:rPr lang="en-US" dirty="0">
                <a:latin typeface="IBM Plex Sans" panose="020B0503050203000203" pitchFamily="34" charset="77"/>
              </a:rPr>
              <a:t>BEFORE: “Download our software and follow the docs to configure your environment”</a:t>
            </a:r>
          </a:p>
          <a:p>
            <a:r>
              <a:rPr lang="en-US" dirty="0">
                <a:latin typeface="IBM Plex Sans" panose="020B0503050203000203" pitchFamily="34" charset="77"/>
              </a:rPr>
              <a:t>NOW: “Here is the software, we’ll host it, just access it over the internet”</a:t>
            </a:r>
          </a:p>
          <a:p>
            <a:r>
              <a:rPr lang="en-US" dirty="0">
                <a:latin typeface="IBM Plex Sans" panose="020B0503050203000203" pitchFamily="34" charset="77"/>
              </a:rPr>
              <a:t>WHY?</a:t>
            </a:r>
          </a:p>
          <a:p>
            <a:pPr lvl="1"/>
            <a:r>
              <a:rPr lang="en-US" dirty="0">
                <a:latin typeface="IBM Plex Sans" panose="020B0503050203000203" pitchFamily="34" charset="77"/>
              </a:rPr>
              <a:t>It just works</a:t>
            </a:r>
          </a:p>
          <a:p>
            <a:pPr lvl="1"/>
            <a:r>
              <a:rPr lang="en-US" dirty="0">
                <a:latin typeface="IBM Plex Sans" panose="020B0503050203000203" pitchFamily="34" charset="77"/>
              </a:rPr>
              <a:t>We don’t have expertise</a:t>
            </a:r>
          </a:p>
          <a:p>
            <a:pPr lvl="1"/>
            <a:r>
              <a:rPr lang="en-US" dirty="0">
                <a:latin typeface="IBM Plex Sans" panose="020B0503050203000203" pitchFamily="34" charset="77"/>
              </a:rPr>
              <a:t>We don’t care</a:t>
            </a:r>
          </a:p>
        </p:txBody>
      </p:sp>
      <p:pic>
        <p:nvPicPr>
          <p:cNvPr id="4" name="Picture 4" descr="Image result for SaaS">
            <a:extLst>
              <a:ext uri="{FF2B5EF4-FFF2-40B4-BE49-F238E27FC236}">
                <a16:creationId xmlns:a16="http://schemas.microsoft.com/office/drawing/2014/main" id="{8840B5B5-D66C-1F42-A5F5-6F040BD239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473" y="3683618"/>
            <a:ext cx="4209222" cy="2591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0410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AFFB8-2FB3-284A-997A-F64544BBC077}"/>
              </a:ext>
            </a:extLst>
          </p:cNvPr>
          <p:cNvSpPr>
            <a:spLocks noGrp="1"/>
          </p:cNvSpPr>
          <p:nvPr>
            <p:ph type="title"/>
          </p:nvPr>
        </p:nvSpPr>
        <p:spPr/>
        <p:txBody>
          <a:bodyPr/>
          <a:lstStyle/>
          <a:p>
            <a:r>
              <a:rPr lang="en-US" dirty="0">
                <a:latin typeface="IBM Plex Sans" panose="020B0503050203000203" pitchFamily="34" charset="77"/>
              </a:rPr>
              <a:t>Changes to building software</a:t>
            </a:r>
          </a:p>
        </p:txBody>
      </p:sp>
      <p:sp>
        <p:nvSpPr>
          <p:cNvPr id="3" name="Content Placeholder 2">
            <a:extLst>
              <a:ext uri="{FF2B5EF4-FFF2-40B4-BE49-F238E27FC236}">
                <a16:creationId xmlns:a16="http://schemas.microsoft.com/office/drawing/2014/main" id="{E87114A8-D445-594B-AD53-185A4DAC0227}"/>
              </a:ext>
            </a:extLst>
          </p:cNvPr>
          <p:cNvSpPr>
            <a:spLocks noGrp="1"/>
          </p:cNvSpPr>
          <p:nvPr>
            <p:ph idx="1"/>
          </p:nvPr>
        </p:nvSpPr>
        <p:spPr/>
        <p:txBody>
          <a:bodyPr anchor="t"/>
          <a:lstStyle/>
          <a:p>
            <a:r>
              <a:rPr lang="en-US" dirty="0">
                <a:latin typeface="IBM Plex Sans" panose="020B0503050203000203" pitchFamily="34" charset="77"/>
              </a:rPr>
              <a:t>BEFORE: “Let’s build this thing that can do A, B and C… and Z and then we’ll test it in a year!”</a:t>
            </a:r>
          </a:p>
          <a:p>
            <a:r>
              <a:rPr lang="en-US" dirty="0">
                <a:latin typeface="IBM Plex Sans" panose="020B0503050203000203" pitchFamily="34" charset="77"/>
              </a:rPr>
              <a:t>NOW: “Let’s have short dev. cycles and split into smaller teams working on capabilities”</a:t>
            </a:r>
          </a:p>
          <a:p>
            <a:r>
              <a:rPr lang="en-US" dirty="0">
                <a:latin typeface="IBM Plex Sans" panose="020B0503050203000203" pitchFamily="34" charset="77"/>
                <a:sym typeface="Wingdings" pitchFamily="2" charset="2"/>
              </a:rPr>
              <a:t>WHY?</a:t>
            </a:r>
          </a:p>
          <a:p>
            <a:pPr lvl="1"/>
            <a:r>
              <a:rPr lang="en-US" dirty="0">
                <a:latin typeface="IBM Plex Sans" panose="020B0503050203000203" pitchFamily="34" charset="77"/>
                <a:sym typeface="Wingdings" pitchFamily="2" charset="2"/>
              </a:rPr>
              <a:t>More efficient to reuse smaller components </a:t>
            </a:r>
          </a:p>
          <a:p>
            <a:pPr lvl="1"/>
            <a:r>
              <a:rPr lang="en-US" dirty="0">
                <a:latin typeface="IBM Plex Sans" panose="020B0503050203000203" pitchFamily="34" charset="77"/>
                <a:sym typeface="Wingdings" pitchFamily="2" charset="2"/>
              </a:rPr>
              <a:t>More efficient to scale with smaller components</a:t>
            </a:r>
          </a:p>
          <a:p>
            <a:pPr lvl="1"/>
            <a:r>
              <a:rPr lang="en-US" dirty="0">
                <a:latin typeface="IBM Plex Sans" panose="020B0503050203000203" pitchFamily="34" charset="77"/>
                <a:sym typeface="Wingdings" pitchFamily="2" charset="2"/>
              </a:rPr>
              <a:t>Easier to do agile with smaller components </a:t>
            </a:r>
            <a:endParaRPr lang="en-US" dirty="0">
              <a:latin typeface="IBM Plex Sans" panose="020B0503050203000203" pitchFamily="34" charset="77"/>
            </a:endParaRPr>
          </a:p>
          <a:p>
            <a:pPr lvl="1"/>
            <a:endParaRPr lang="en-US" dirty="0">
              <a:latin typeface="IBM Plex Sans" panose="020B0503050203000203" pitchFamily="34" charset="77"/>
            </a:endParaRPr>
          </a:p>
        </p:txBody>
      </p:sp>
      <p:pic>
        <p:nvPicPr>
          <p:cNvPr id="1026" name="Picture 2" descr="Image result for micro-services">
            <a:extLst>
              <a:ext uri="{FF2B5EF4-FFF2-40B4-BE49-F238E27FC236}">
                <a16:creationId xmlns:a16="http://schemas.microsoft.com/office/drawing/2014/main" id="{1AA3D217-0855-A24C-9C5F-D60D51B35F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4548" y="3180522"/>
            <a:ext cx="3001618" cy="3001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016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7211F-9F32-A54E-8C01-3D6787695B69}"/>
              </a:ext>
            </a:extLst>
          </p:cNvPr>
          <p:cNvSpPr>
            <a:spLocks noGrp="1"/>
          </p:cNvSpPr>
          <p:nvPr>
            <p:ph type="title"/>
          </p:nvPr>
        </p:nvSpPr>
        <p:spPr/>
        <p:txBody>
          <a:bodyPr/>
          <a:lstStyle/>
          <a:p>
            <a:r>
              <a:rPr lang="en-US" dirty="0">
                <a:latin typeface="IBM Plex Sans" panose="020B0503050203000203" pitchFamily="34" charset="77"/>
              </a:rPr>
              <a:t>Experience is the best teacher…</a:t>
            </a:r>
          </a:p>
        </p:txBody>
      </p:sp>
      <p:sp>
        <p:nvSpPr>
          <p:cNvPr id="3" name="Content Placeholder 2">
            <a:extLst>
              <a:ext uri="{FF2B5EF4-FFF2-40B4-BE49-F238E27FC236}">
                <a16:creationId xmlns:a16="http://schemas.microsoft.com/office/drawing/2014/main" id="{4367EFBB-DDBD-D14C-BA16-2107F85CFF7C}"/>
              </a:ext>
            </a:extLst>
          </p:cNvPr>
          <p:cNvSpPr>
            <a:spLocks noGrp="1"/>
          </p:cNvSpPr>
          <p:nvPr>
            <p:ph idx="1"/>
          </p:nvPr>
        </p:nvSpPr>
        <p:spPr>
          <a:xfrm>
            <a:off x="685801" y="2142067"/>
            <a:ext cx="10131425" cy="3649133"/>
          </a:xfrm>
        </p:spPr>
        <p:txBody>
          <a:bodyPr anchor="t"/>
          <a:lstStyle/>
          <a:p>
            <a:r>
              <a:rPr lang="en-GB" dirty="0">
                <a:latin typeface="IBM Plex Sans" panose="020B0503050203000203" pitchFamily="34" charset="77"/>
              </a:rPr>
              <a:t>VI – Processes - Execute the app as one or more stateless processes</a:t>
            </a:r>
          </a:p>
          <a:p>
            <a:r>
              <a:rPr lang="en-GB" dirty="0">
                <a:latin typeface="IBM Plex Sans" panose="020B0503050203000203" pitchFamily="34" charset="77"/>
              </a:rPr>
              <a:t>VII – Concurrency - Scale out via the process model</a:t>
            </a:r>
          </a:p>
          <a:p>
            <a:r>
              <a:rPr lang="en-GB" dirty="0">
                <a:latin typeface="IBM Plex Sans" panose="020B0503050203000203" pitchFamily="34" charset="77"/>
              </a:rPr>
              <a:t>IX – Disposability – Maximize robustness with fast </a:t>
            </a:r>
            <a:r>
              <a:rPr lang="en-GB" dirty="0" err="1">
                <a:latin typeface="IBM Plex Sans" panose="020B0503050203000203" pitchFamily="34" charset="77"/>
              </a:rPr>
              <a:t>startup</a:t>
            </a:r>
            <a:r>
              <a:rPr lang="en-GB" dirty="0">
                <a:latin typeface="IBM Plex Sans" panose="020B0503050203000203" pitchFamily="34" charset="77"/>
              </a:rPr>
              <a:t> and graceful shutdown</a:t>
            </a:r>
          </a:p>
          <a:p>
            <a:pPr marL="0" indent="0">
              <a:buNone/>
            </a:pPr>
            <a:r>
              <a:rPr lang="en-GB" dirty="0">
                <a:latin typeface="IBM Plex Sans" panose="020B0503050203000203" pitchFamily="34" charset="77"/>
                <a:hlinkClick r:id="rId3"/>
              </a:rPr>
              <a:t>https://12factor.net</a:t>
            </a:r>
            <a:r>
              <a:rPr lang="en-GB" dirty="0">
                <a:latin typeface="IBM Plex Sans" panose="020B0503050203000203" pitchFamily="34" charset="77"/>
              </a:rPr>
              <a:t> </a:t>
            </a:r>
          </a:p>
          <a:p>
            <a:endParaRPr lang="en-US" dirty="0">
              <a:latin typeface="IBM Plex Sans" panose="020B0503050203000203" pitchFamily="34" charset="77"/>
            </a:endParaRPr>
          </a:p>
          <a:p>
            <a:endParaRPr lang="en-US" dirty="0">
              <a:latin typeface="IBM Plex Sans" panose="020B0503050203000203" pitchFamily="34" charset="77"/>
            </a:endParaRPr>
          </a:p>
        </p:txBody>
      </p:sp>
      <p:pic>
        <p:nvPicPr>
          <p:cNvPr id="4" name="Picture 4" descr="Related image">
            <a:extLst>
              <a:ext uri="{FF2B5EF4-FFF2-40B4-BE49-F238E27FC236}">
                <a16:creationId xmlns:a16="http://schemas.microsoft.com/office/drawing/2014/main" id="{7603D8E5-DCE0-D64A-BAA5-E8277983CD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2350" y="3966633"/>
            <a:ext cx="5018325" cy="2515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289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74235-6A8E-114A-93D8-B6E5DF408073}"/>
              </a:ext>
            </a:extLst>
          </p:cNvPr>
          <p:cNvSpPr>
            <a:spLocks noGrp="1"/>
          </p:cNvSpPr>
          <p:nvPr>
            <p:ph type="title"/>
          </p:nvPr>
        </p:nvSpPr>
        <p:spPr>
          <a:xfrm>
            <a:off x="685801" y="2730230"/>
            <a:ext cx="10131425" cy="1456267"/>
          </a:xfrm>
        </p:spPr>
        <p:txBody>
          <a:bodyPr>
            <a:normAutofit/>
          </a:bodyPr>
          <a:lstStyle/>
          <a:p>
            <a:r>
              <a:rPr lang="en-US" sz="4000" dirty="0">
                <a:latin typeface="IBM Plex Sans" panose="020B0503050203000203" pitchFamily="34" charset="77"/>
              </a:rPr>
              <a:t>Where do containers fit into this?</a:t>
            </a:r>
          </a:p>
        </p:txBody>
      </p:sp>
    </p:spTree>
    <p:extLst>
      <p:ext uri="{BB962C8B-B14F-4D97-AF65-F5344CB8AC3E}">
        <p14:creationId xmlns:p14="http://schemas.microsoft.com/office/powerpoint/2010/main" val="210355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3221E-8E19-E04B-915E-18C05C4BC2C2}"/>
              </a:ext>
            </a:extLst>
          </p:cNvPr>
          <p:cNvSpPr>
            <a:spLocks noGrp="1"/>
          </p:cNvSpPr>
          <p:nvPr>
            <p:ph type="title"/>
          </p:nvPr>
        </p:nvSpPr>
        <p:spPr/>
        <p:txBody>
          <a:bodyPr/>
          <a:lstStyle/>
          <a:p>
            <a:r>
              <a:rPr lang="en-US" dirty="0">
                <a:latin typeface="IBM Plex Sans" panose="020B0503050203000203" pitchFamily="34" charset="77"/>
              </a:rPr>
              <a:t>Container basics</a:t>
            </a:r>
          </a:p>
        </p:txBody>
      </p:sp>
      <p:sp>
        <p:nvSpPr>
          <p:cNvPr id="3" name="Content Placeholder 2">
            <a:extLst>
              <a:ext uri="{FF2B5EF4-FFF2-40B4-BE49-F238E27FC236}">
                <a16:creationId xmlns:a16="http://schemas.microsoft.com/office/drawing/2014/main" id="{8B6A5D77-79FC-EB44-A6E7-3D89B04DD8FC}"/>
              </a:ext>
            </a:extLst>
          </p:cNvPr>
          <p:cNvSpPr>
            <a:spLocks noGrp="1"/>
          </p:cNvSpPr>
          <p:nvPr>
            <p:ph idx="1"/>
          </p:nvPr>
        </p:nvSpPr>
        <p:spPr/>
        <p:txBody>
          <a:bodyPr anchor="t"/>
          <a:lstStyle/>
          <a:p>
            <a:r>
              <a:rPr lang="en-US" dirty="0">
                <a:latin typeface="IBM Plex Sans" panose="020B0503050203000203" pitchFamily="34" charset="77"/>
              </a:rPr>
              <a:t>A container contains!</a:t>
            </a:r>
          </a:p>
          <a:p>
            <a:r>
              <a:rPr lang="en-US" dirty="0">
                <a:latin typeface="IBM Plex Sans" panose="020B0503050203000203" pitchFamily="34" charset="77"/>
              </a:rPr>
              <a:t>Virtualizing the hardware OS subsystems </a:t>
            </a:r>
          </a:p>
          <a:p>
            <a:r>
              <a:rPr lang="en-US" dirty="0">
                <a:latin typeface="IBM Plex Sans" panose="020B0503050203000203" pitchFamily="34" charset="77"/>
              </a:rPr>
              <a:t>Interaction with a single OS</a:t>
            </a:r>
          </a:p>
        </p:txBody>
      </p:sp>
      <p:sp>
        <p:nvSpPr>
          <p:cNvPr id="4" name="TextBox 3">
            <a:extLst>
              <a:ext uri="{FF2B5EF4-FFF2-40B4-BE49-F238E27FC236}">
                <a16:creationId xmlns:a16="http://schemas.microsoft.com/office/drawing/2014/main" id="{CE76A312-E3D2-7243-A3CB-48B17AC3B5D3}"/>
              </a:ext>
            </a:extLst>
          </p:cNvPr>
          <p:cNvSpPr txBox="1"/>
          <p:nvPr/>
        </p:nvSpPr>
        <p:spPr>
          <a:xfrm>
            <a:off x="980661" y="-6096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956800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9107F-399E-4447-8530-2F539C51A422}"/>
              </a:ext>
            </a:extLst>
          </p:cNvPr>
          <p:cNvSpPr>
            <a:spLocks noGrp="1"/>
          </p:cNvSpPr>
          <p:nvPr>
            <p:ph type="title"/>
          </p:nvPr>
        </p:nvSpPr>
        <p:spPr/>
        <p:txBody>
          <a:bodyPr/>
          <a:lstStyle/>
          <a:p>
            <a:r>
              <a:rPr lang="en-US" dirty="0">
                <a:latin typeface="IBM Plex Sans" panose="020B0503050203000203" pitchFamily="34" charset="77"/>
              </a:rPr>
              <a:t>Container isolation</a:t>
            </a:r>
          </a:p>
        </p:txBody>
      </p:sp>
      <p:sp>
        <p:nvSpPr>
          <p:cNvPr id="3" name="Content Placeholder 2">
            <a:extLst>
              <a:ext uri="{FF2B5EF4-FFF2-40B4-BE49-F238E27FC236}">
                <a16:creationId xmlns:a16="http://schemas.microsoft.com/office/drawing/2014/main" id="{DFA5849B-E426-DA40-BFDE-E1F4D6B5E17D}"/>
              </a:ext>
            </a:extLst>
          </p:cNvPr>
          <p:cNvSpPr>
            <a:spLocks noGrp="1"/>
          </p:cNvSpPr>
          <p:nvPr>
            <p:ph idx="1"/>
          </p:nvPr>
        </p:nvSpPr>
        <p:spPr/>
        <p:txBody>
          <a:bodyPr numCol="2" anchor="t">
            <a:normAutofit lnSpcReduction="10000"/>
          </a:bodyPr>
          <a:lstStyle/>
          <a:p>
            <a:pPr marL="0" indent="0">
              <a:buNone/>
            </a:pPr>
            <a:r>
              <a:rPr lang="en-US" b="1" dirty="0">
                <a:latin typeface="IBM Plex Sans" panose="020B0503050203000203" pitchFamily="34" charset="77"/>
              </a:rPr>
              <a:t>Namespaces</a:t>
            </a:r>
          </a:p>
          <a:p>
            <a:pPr marL="0" indent="0">
              <a:buNone/>
            </a:pPr>
            <a:endParaRPr lang="en-US" dirty="0">
              <a:latin typeface="IBM Plex Sans" panose="020B0503050203000203" pitchFamily="34" charset="77"/>
            </a:endParaRPr>
          </a:p>
          <a:p>
            <a:pPr marL="0" indent="0">
              <a:buNone/>
            </a:pPr>
            <a:r>
              <a:rPr lang="en-US" dirty="0">
                <a:latin typeface="IBM Plex Sans" panose="020B0503050203000203" pitchFamily="34" charset="77"/>
              </a:rPr>
              <a:t>“What you can see”</a:t>
            </a:r>
          </a:p>
          <a:p>
            <a:pPr marL="0" indent="0">
              <a:buNone/>
            </a:pPr>
            <a:endParaRPr lang="en-US" dirty="0">
              <a:latin typeface="IBM Plex Sans" panose="020B0503050203000203" pitchFamily="34" charset="77"/>
            </a:endParaRPr>
          </a:p>
          <a:p>
            <a:r>
              <a:rPr lang="en-US" dirty="0">
                <a:latin typeface="IBM Plex Sans" panose="020B0503050203000203" pitchFamily="34" charset="77"/>
              </a:rPr>
              <a:t>Process IDs</a:t>
            </a:r>
          </a:p>
          <a:p>
            <a:r>
              <a:rPr lang="en-US" dirty="0">
                <a:latin typeface="IBM Plex Sans" panose="020B0503050203000203" pitchFamily="34" charset="77"/>
              </a:rPr>
              <a:t>Filesystems</a:t>
            </a:r>
          </a:p>
          <a:p>
            <a:r>
              <a:rPr lang="en-US" dirty="0">
                <a:latin typeface="IBM Plex Sans" panose="020B0503050203000203" pitchFamily="34" charset="77"/>
              </a:rPr>
              <a:t>Users</a:t>
            </a:r>
          </a:p>
          <a:p>
            <a:r>
              <a:rPr lang="en-US" dirty="0">
                <a:latin typeface="IBM Plex Sans" panose="020B0503050203000203" pitchFamily="34" charset="77"/>
              </a:rPr>
              <a:t>IPC</a:t>
            </a:r>
          </a:p>
          <a:p>
            <a:r>
              <a:rPr lang="en-US" dirty="0">
                <a:latin typeface="IBM Plex Sans" panose="020B0503050203000203" pitchFamily="34" charset="77"/>
              </a:rPr>
              <a:t>Networking</a:t>
            </a:r>
          </a:p>
          <a:p>
            <a:pPr marL="0" indent="0">
              <a:buNone/>
            </a:pPr>
            <a:r>
              <a:rPr lang="en-US" b="1" dirty="0" err="1">
                <a:latin typeface="IBM Plex Sans" panose="020B0503050203000203" pitchFamily="34" charset="77"/>
              </a:rPr>
              <a:t>Cgroups</a:t>
            </a:r>
            <a:endParaRPr lang="en-US" b="1" dirty="0">
              <a:latin typeface="IBM Plex Sans" panose="020B0503050203000203" pitchFamily="34" charset="77"/>
            </a:endParaRPr>
          </a:p>
          <a:p>
            <a:pPr marL="0" indent="0">
              <a:buNone/>
            </a:pPr>
            <a:endParaRPr lang="en-US" dirty="0">
              <a:latin typeface="IBM Plex Sans" panose="020B0503050203000203" pitchFamily="34" charset="77"/>
            </a:endParaRPr>
          </a:p>
          <a:p>
            <a:pPr marL="0" indent="0">
              <a:buNone/>
            </a:pPr>
            <a:r>
              <a:rPr lang="en-US" dirty="0">
                <a:latin typeface="IBM Plex Sans" panose="020B0503050203000203" pitchFamily="34" charset="77"/>
              </a:rPr>
              <a:t>“what you can use”</a:t>
            </a:r>
          </a:p>
          <a:p>
            <a:pPr marL="0" indent="0">
              <a:buNone/>
            </a:pPr>
            <a:endParaRPr lang="en-US" dirty="0">
              <a:latin typeface="IBM Plex Sans" panose="020B0503050203000203" pitchFamily="34" charset="77"/>
            </a:endParaRPr>
          </a:p>
          <a:p>
            <a:r>
              <a:rPr lang="en-US" dirty="0">
                <a:latin typeface="IBM Plex Sans" panose="020B0503050203000203" pitchFamily="34" charset="77"/>
              </a:rPr>
              <a:t>CPU</a:t>
            </a:r>
          </a:p>
          <a:p>
            <a:r>
              <a:rPr lang="en-US" dirty="0">
                <a:latin typeface="IBM Plex Sans" panose="020B0503050203000203" pitchFamily="34" charset="77"/>
              </a:rPr>
              <a:t>Memory</a:t>
            </a:r>
          </a:p>
          <a:p>
            <a:r>
              <a:rPr lang="en-US" dirty="0">
                <a:latin typeface="IBM Plex Sans" panose="020B0503050203000203" pitchFamily="34" charset="77"/>
              </a:rPr>
              <a:t>Disk I/O</a:t>
            </a:r>
          </a:p>
          <a:p>
            <a:r>
              <a:rPr lang="en-US" dirty="0">
                <a:latin typeface="IBM Plex Sans" panose="020B0503050203000203" pitchFamily="34" charset="77"/>
              </a:rPr>
              <a:t>Network</a:t>
            </a:r>
          </a:p>
          <a:p>
            <a:r>
              <a:rPr lang="en-US" dirty="0">
                <a:latin typeface="IBM Plex Sans" panose="020B0503050203000203" pitchFamily="34" charset="77"/>
              </a:rPr>
              <a:t>Device permissions  (/dev)</a:t>
            </a:r>
          </a:p>
        </p:txBody>
      </p:sp>
    </p:spTree>
    <p:extLst>
      <p:ext uri="{BB962C8B-B14F-4D97-AF65-F5344CB8AC3E}">
        <p14:creationId xmlns:p14="http://schemas.microsoft.com/office/powerpoint/2010/main" val="27847839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{42B45E7F-5063-B24A-82A8-231EE3448941}tf10001058</Template>
  <TotalTime>12039</TotalTime>
  <Words>1853</Words>
  <Application>Microsoft Macintosh PowerPoint</Application>
  <PresentationFormat>Widescreen</PresentationFormat>
  <Paragraphs>218</Paragraphs>
  <Slides>20</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IBM Plex Sans</vt:lpstr>
      <vt:lpstr>Wingdings</vt:lpstr>
      <vt:lpstr>Celestial</vt:lpstr>
      <vt:lpstr>Containers 101</vt:lpstr>
      <vt:lpstr>About me</vt:lpstr>
      <vt:lpstr>agenda</vt:lpstr>
      <vt:lpstr>changes to software consumption</vt:lpstr>
      <vt:lpstr>Changes to building software</vt:lpstr>
      <vt:lpstr>Experience is the best teacher…</vt:lpstr>
      <vt:lpstr>Where do containers fit into this?</vt:lpstr>
      <vt:lpstr>Container basics</vt:lpstr>
      <vt:lpstr>Container isolation</vt:lpstr>
      <vt:lpstr>VMs vs. container virtualization</vt:lpstr>
      <vt:lpstr>Advantages</vt:lpstr>
      <vt:lpstr>So containers are a new thing? </vt:lpstr>
      <vt:lpstr>Well, not so new…</vt:lpstr>
      <vt:lpstr>What is docker?</vt:lpstr>
      <vt:lpstr>Docker basics</vt:lpstr>
      <vt:lpstr>DOCKER ARCHITECTURE</vt:lpstr>
      <vt:lpstr>Dockerfile</vt:lpstr>
      <vt:lpstr>Docker images</vt:lpstr>
      <vt:lpstr>Workshop time!</vt:lpstr>
      <vt:lpstr>So what now?</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Containers 101</dc:title>
  <dc:creator>TOLUWANIMOFE Salami</dc:creator>
  <cp:lastModifiedBy>TOLUWANIMOFE Salami</cp:lastModifiedBy>
  <cp:revision>144</cp:revision>
  <dcterms:created xsi:type="dcterms:W3CDTF">2018-05-15T13:05:21Z</dcterms:created>
  <dcterms:modified xsi:type="dcterms:W3CDTF">2018-05-29T11:52:48Z</dcterms:modified>
</cp:coreProperties>
</file>